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
  </p:notesMasterIdLst>
  <p:sldIdLst>
    <p:sldId id="260" r:id="rId2"/>
    <p:sldId id="262" r:id="rId3"/>
    <p:sldId id="261" r:id="rId4"/>
  </p:sldIdLst>
  <p:sldSz cx="32918400" cy="438912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821"/>
    <p:restoredTop sz="94712"/>
  </p:normalViewPr>
  <p:slideViewPr>
    <p:cSldViewPr snapToGrid="0" snapToObjects="1">
      <p:cViewPr>
        <p:scale>
          <a:sx n="20" d="100"/>
          <a:sy n="20" d="100"/>
        </p:scale>
        <p:origin x="2008" y="-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t>
        <a:bodyPr/>
        <a:lstStyle/>
        <a:p>
          <a:endParaRPr lang="en-US"/>
        </a:p>
      </dgm:t>
    </dgm:pt>
    <dgm:pt modelId="{8DA493F4-C877-5946-915E-D90EEF5E01FC}" type="pres">
      <dgm:prSet presAssocID="{AE0319DC-AB61-434C-B1BF-F0577449B34B}" presName="node" presStyleLbl="node1" presStyleIdx="0" presStyleCnt="3" custScaleX="614982" custScaleY="1542004" custLinFactY="-773885" custLinFactNeighborX="62171" custLinFactNeighborY="-800000">
        <dgm:presLayoutVars>
          <dgm:bulletEnabled val="1"/>
        </dgm:presLayoutVars>
      </dgm:prSet>
      <dgm:spPr/>
      <dgm:t>
        <a:bodyPr/>
        <a:lstStyle/>
        <a:p>
          <a:endParaRPr lang="en-US"/>
        </a:p>
      </dgm:t>
    </dgm:pt>
    <dgm:pt modelId="{F54E6447-8521-E941-8F7A-9743BF21EA3D}" type="pres">
      <dgm:prSet presAssocID="{C8CA7C3B-3679-724C-9F0E-F4E7911F3C25}" presName="sibTrans" presStyleLbl="sibTrans2D1" presStyleIdx="0" presStyleCnt="2" custAng="21335548" custScaleY="507848" custLinFactY="73349" custLinFactNeighborX="-2150" custLinFactNeighborY="100000"/>
      <dgm:spPr/>
      <dgm:t>
        <a:bodyPr/>
        <a:lstStyle/>
        <a:p>
          <a:endParaRPr lang="en-US"/>
        </a:p>
      </dgm:t>
    </dgm:pt>
    <dgm:pt modelId="{70B7AD2B-B06C-554A-9456-1E76ABD3B2C8}" type="pres">
      <dgm:prSet presAssocID="{C8CA7C3B-3679-724C-9F0E-F4E7911F3C25}" presName="connectorText" presStyleLbl="sibTrans2D1" presStyleIdx="0" presStyleCnt="2"/>
      <dgm:spPr/>
      <dgm:t>
        <a:bodyPr/>
        <a:lstStyle/>
        <a:p>
          <a:endParaRPr lang="en-US"/>
        </a:p>
      </dgm:t>
    </dgm:pt>
    <dgm:pt modelId="{AEAF7DE6-8EEC-CE48-8E94-8AE1EBBB2AED}" type="pres">
      <dgm:prSet presAssocID="{C2802123-B7F5-C747-AE7A-8970728C09BD}" presName="node" presStyleLbl="node1" presStyleIdx="1" presStyleCnt="3" custScaleX="1749023" custScaleY="2000000" custLinFactX="400000" custLinFactY="-665963" custLinFactNeighborX="422875" custLinFactNeighborY="-700000">
        <dgm:presLayoutVars>
          <dgm:bulletEnabled val="1"/>
        </dgm:presLayoutVars>
      </dgm:prSet>
      <dgm:spPr/>
      <dgm:t>
        <a:bodyPr/>
        <a:lstStyle/>
        <a:p>
          <a:endParaRPr lang="en-US"/>
        </a:p>
      </dgm:t>
    </dgm:pt>
    <dgm:pt modelId="{EB4B7F01-2ECD-5F4B-8FA7-E5A322597B0C}" type="pres">
      <dgm:prSet presAssocID="{F39D29D5-BFA1-CD49-AB37-5CBA7BC6B96B}" presName="sibTrans" presStyleLbl="sibTrans2D1" presStyleIdx="1" presStyleCnt="2" custAng="814981" custScaleY="774679" custLinFactY="100000" custLinFactNeighborX="42149" custLinFactNeighborY="157596"/>
      <dgm:spPr/>
      <dgm:t>
        <a:bodyPr/>
        <a:lstStyle/>
        <a:p>
          <a:endParaRPr lang="en-US"/>
        </a:p>
      </dgm:t>
    </dgm:pt>
    <dgm:pt modelId="{958EC272-8228-464C-BE8C-2BE08EF8020C}" type="pres">
      <dgm:prSet presAssocID="{F39D29D5-BFA1-CD49-AB37-5CBA7BC6B96B}" presName="connectorText" presStyleLbl="sibTrans2D1" presStyleIdx="1" presStyleCnt="2"/>
      <dgm:spPr/>
      <dgm:t>
        <a:bodyPr/>
        <a:lstStyle/>
        <a:p>
          <a:endParaRPr lang="en-US"/>
        </a:p>
      </dgm:t>
    </dgm:pt>
    <dgm:pt modelId="{05C41FFD-E163-1C4B-AE55-F0E05AF0A7C5}" type="pres">
      <dgm:prSet presAssocID="{73644F15-1895-2949-A81E-D7B224703F80}" presName="node" presStyleLbl="node1" presStyleIdx="2" presStyleCnt="3" custAng="0" custScaleX="649524" custScaleY="938343" custLinFactX="-130760" custLinFactY="800000" custLinFactNeighborX="-200000" custLinFactNeighborY="826191">
        <dgm:presLayoutVars>
          <dgm:bulletEnabled val="1"/>
        </dgm:presLayoutVars>
      </dgm:prSet>
      <dgm:spPr/>
      <dgm:t>
        <a:bodyPr/>
        <a:lstStyle/>
        <a:p>
          <a:endParaRPr lang="en-US"/>
        </a:p>
      </dgm:t>
    </dgm:pt>
  </dgm:ptLst>
  <dgm:cxnLst>
    <dgm:cxn modelId="{DCC3034F-DEEE-434A-851B-50A7AA82A783}" type="presOf" srcId="{C8CA7C3B-3679-724C-9F0E-F4E7911F3C25}" destId="{F54E6447-8521-E941-8F7A-9743BF21EA3D}" srcOrd="0" destOrd="0" presId="urn:microsoft.com/office/officeart/2005/8/layout/process1"/>
    <dgm:cxn modelId="{CC51FC9B-8567-3642-915D-4D07C8869E52}" type="presOf" srcId="{AE0319DC-AB61-434C-B1BF-F0577449B34B}" destId="{8DA493F4-C877-5946-915E-D90EEF5E01FC}" srcOrd="0" destOrd="0" presId="urn:microsoft.com/office/officeart/2005/8/layout/process1"/>
    <dgm:cxn modelId="{CE213FC5-B96D-4A47-A8D5-8B7C70B1C614}" type="presOf" srcId="{F39D29D5-BFA1-CD49-AB37-5CBA7BC6B96B}" destId="{958EC272-8228-464C-BE8C-2BE08EF8020C}" srcOrd="1" destOrd="0" presId="urn:microsoft.com/office/officeart/2005/8/layout/process1"/>
    <dgm:cxn modelId="{02000330-21A8-3140-A78F-C3508282AC41}" type="presOf" srcId="{C2802123-B7F5-C747-AE7A-8970728C09BD}" destId="{AEAF7DE6-8EEC-CE48-8E94-8AE1EBBB2AED}" srcOrd="0" destOrd="0" presId="urn:microsoft.com/office/officeart/2005/8/layout/process1"/>
    <dgm:cxn modelId="{B0EC39F9-1522-CB44-8B6A-8E9C02F68DBD}" type="presOf" srcId="{73644F15-1895-2949-A81E-D7B224703F80}" destId="{05C41FFD-E163-1C4B-AE55-F0E05AF0A7C5}" srcOrd="0" destOrd="0" presId="urn:microsoft.com/office/officeart/2005/8/layout/process1"/>
    <dgm:cxn modelId="{627FC83E-0053-2041-8E15-E51983D27C88}" type="presOf" srcId="{F39D29D5-BFA1-CD49-AB37-5CBA7BC6B96B}" destId="{EB4B7F01-2ECD-5F4B-8FA7-E5A322597B0C}" srcOrd="0" destOrd="0" presId="urn:microsoft.com/office/officeart/2005/8/layout/process1"/>
    <dgm:cxn modelId="{D622E219-90D9-B146-99A5-99A72B8BA0B6}" type="presOf" srcId="{1FF03F6B-543E-FE49-9D41-726366A3D7A2}" destId="{EBC03D42-662A-2E42-88EB-49760D969A96}" srcOrd="0" destOrd="0" presId="urn:microsoft.com/office/officeart/2005/8/layout/process1"/>
    <dgm:cxn modelId="{2160D5E9-9C0A-4145-B047-076527341CB1}" srcId="{1FF03F6B-543E-FE49-9D41-726366A3D7A2}" destId="{C2802123-B7F5-C747-AE7A-8970728C09BD}" srcOrd="1" destOrd="0" parTransId="{0CD62025-0D16-574B-856E-8B63CBC5ADBD}" sibTransId="{F39D29D5-BFA1-CD49-AB37-5CBA7BC6B96B}"/>
    <dgm:cxn modelId="{80788453-C353-0A48-95FB-3D73F657E110}" srcId="{1FF03F6B-543E-FE49-9D41-726366A3D7A2}" destId="{AE0319DC-AB61-434C-B1BF-F0577449B34B}" srcOrd="0" destOrd="0" parTransId="{A06435F0-E0FB-B447-90BD-CB07A8F4CD11}" sibTransId="{C8CA7C3B-3679-724C-9F0E-F4E7911F3C25}"/>
    <dgm:cxn modelId="{FC7D9D28-4BF8-4F41-A82D-FF0A7C13537C}" type="presOf" srcId="{C8CA7C3B-3679-724C-9F0E-F4E7911F3C25}" destId="{70B7AD2B-B06C-554A-9456-1E76ABD3B2C8}" srcOrd="1" destOrd="0" presId="urn:microsoft.com/office/officeart/2005/8/layout/process1"/>
    <dgm:cxn modelId="{9C2E169E-EDC8-3443-A267-81622FFBBA7A}" srcId="{1FF03F6B-543E-FE49-9D41-726366A3D7A2}" destId="{73644F15-1895-2949-A81E-D7B224703F80}" srcOrd="2" destOrd="0" parTransId="{E593708A-573A-234E-92C9-50691838CAE8}" sibTransId="{F21CF019-BF69-C441-A419-015FDE4C04A6}"/>
    <dgm:cxn modelId="{A5B67B64-7074-B344-853E-2D81DEEC8D4C}" type="presParOf" srcId="{EBC03D42-662A-2E42-88EB-49760D969A96}" destId="{8DA493F4-C877-5946-915E-D90EEF5E01FC}" srcOrd="0" destOrd="0" presId="urn:microsoft.com/office/officeart/2005/8/layout/process1"/>
    <dgm:cxn modelId="{E173BDE0-5900-7E40-BB8C-6F58E18C955F}" type="presParOf" srcId="{EBC03D42-662A-2E42-88EB-49760D969A96}" destId="{F54E6447-8521-E941-8F7A-9743BF21EA3D}" srcOrd="1" destOrd="0" presId="urn:microsoft.com/office/officeart/2005/8/layout/process1"/>
    <dgm:cxn modelId="{877AF5C6-B8E6-244C-8463-EB1265858897}" type="presParOf" srcId="{F54E6447-8521-E941-8F7A-9743BF21EA3D}" destId="{70B7AD2B-B06C-554A-9456-1E76ABD3B2C8}" srcOrd="0" destOrd="0" presId="urn:microsoft.com/office/officeart/2005/8/layout/process1"/>
    <dgm:cxn modelId="{03F7AFF2-1941-754D-9E9B-561F04F47A31}" type="presParOf" srcId="{EBC03D42-662A-2E42-88EB-49760D969A96}" destId="{AEAF7DE6-8EEC-CE48-8E94-8AE1EBBB2AED}" srcOrd="2" destOrd="0" presId="urn:microsoft.com/office/officeart/2005/8/layout/process1"/>
    <dgm:cxn modelId="{7A563C40-AFC7-2E4B-8B58-B2B9971DDDCE}" type="presParOf" srcId="{EBC03D42-662A-2E42-88EB-49760D969A96}" destId="{EB4B7F01-2ECD-5F4B-8FA7-E5A322597B0C}" srcOrd="3" destOrd="0" presId="urn:microsoft.com/office/officeart/2005/8/layout/process1"/>
    <dgm:cxn modelId="{3C659A9F-4304-854A-A3DE-B1FB0A991FFC}" type="presParOf" srcId="{EB4B7F01-2ECD-5F4B-8FA7-E5A322597B0C}" destId="{958EC272-8228-464C-BE8C-2BE08EF8020C}" srcOrd="0" destOrd="0" presId="urn:microsoft.com/office/officeart/2005/8/layout/process1"/>
    <dgm:cxn modelId="{62234E24-5D34-7940-B53C-7B7828FDFEB9}"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F03F6B-543E-FE49-9D41-726366A3D7A2}"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AE0319DC-AB61-434C-B1BF-F0577449B34B}">
      <dgm:prSet phldrT="[Text]"/>
      <dgm:spPr>
        <a:solidFill>
          <a:schemeClr val="accent4"/>
        </a:solidFill>
      </dgm:spPr>
      <dgm:t>
        <a:bodyPr/>
        <a:lstStyle/>
        <a:p>
          <a:endParaRPr lang="en-US" dirty="0">
            <a:solidFill>
              <a:schemeClr val="tx1"/>
            </a:solidFill>
          </a:endParaRPr>
        </a:p>
      </dgm:t>
    </dgm:pt>
    <dgm:pt modelId="{A06435F0-E0FB-B447-90BD-CB07A8F4CD11}" type="parTrans" cxnId="{80788453-C353-0A48-95FB-3D73F657E110}">
      <dgm:prSet/>
      <dgm:spPr/>
      <dgm:t>
        <a:bodyPr/>
        <a:lstStyle/>
        <a:p>
          <a:endParaRPr lang="en-US"/>
        </a:p>
      </dgm:t>
    </dgm:pt>
    <dgm:pt modelId="{C8CA7C3B-3679-724C-9F0E-F4E7911F3C25}" type="sibTrans" cxnId="{80788453-C353-0A48-95FB-3D73F657E110}">
      <dgm:prSet/>
      <dgm:spPr/>
      <dgm:t>
        <a:bodyPr/>
        <a:lstStyle/>
        <a:p>
          <a:endParaRPr lang="en-US"/>
        </a:p>
      </dgm:t>
    </dgm:pt>
    <dgm:pt modelId="{C2802123-B7F5-C747-AE7A-8970728C09BD}">
      <dgm:prSet phldrT="[Text]"/>
      <dgm:spPr>
        <a:solidFill>
          <a:schemeClr val="accent4"/>
        </a:solidFill>
      </dgm:spPr>
      <dgm:t>
        <a:bodyPr/>
        <a:lstStyle/>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dgm:t>
    </dgm:pt>
    <dgm:pt modelId="{0CD62025-0D16-574B-856E-8B63CBC5ADBD}" type="parTrans" cxnId="{2160D5E9-9C0A-4145-B047-076527341CB1}">
      <dgm:prSet/>
      <dgm:spPr/>
      <dgm:t>
        <a:bodyPr/>
        <a:lstStyle/>
        <a:p>
          <a:endParaRPr lang="en-US"/>
        </a:p>
      </dgm:t>
    </dgm:pt>
    <dgm:pt modelId="{F39D29D5-BFA1-CD49-AB37-5CBA7BC6B96B}" type="sibTrans" cxnId="{2160D5E9-9C0A-4145-B047-076527341CB1}">
      <dgm:prSet/>
      <dgm:spPr/>
      <dgm:t>
        <a:bodyPr/>
        <a:lstStyle/>
        <a:p>
          <a:endParaRPr lang="en-US"/>
        </a:p>
      </dgm:t>
    </dgm:pt>
    <dgm:pt modelId="{73644F15-1895-2949-A81E-D7B224703F80}">
      <dgm:prSet phldrT="[Text]"/>
      <dgm:spPr>
        <a:solidFill>
          <a:schemeClr val="accent4"/>
        </a:solidFill>
      </dgm:spPr>
      <dgm:t>
        <a:bodyPr/>
        <a:lstStyle/>
        <a:p>
          <a:endParaRPr lang="en-US" dirty="0">
            <a:solidFill>
              <a:schemeClr val="tx1"/>
            </a:solidFill>
          </a:endParaRPr>
        </a:p>
      </dgm:t>
    </dgm:pt>
    <dgm:pt modelId="{E593708A-573A-234E-92C9-50691838CAE8}" type="parTrans" cxnId="{9C2E169E-EDC8-3443-A267-81622FFBBA7A}">
      <dgm:prSet/>
      <dgm:spPr/>
      <dgm:t>
        <a:bodyPr/>
        <a:lstStyle/>
        <a:p>
          <a:endParaRPr lang="en-US"/>
        </a:p>
      </dgm:t>
    </dgm:pt>
    <dgm:pt modelId="{F21CF019-BF69-C441-A419-015FDE4C04A6}" type="sibTrans" cxnId="{9C2E169E-EDC8-3443-A267-81622FFBBA7A}">
      <dgm:prSet/>
      <dgm:spPr/>
      <dgm:t>
        <a:bodyPr/>
        <a:lstStyle/>
        <a:p>
          <a:endParaRPr lang="en-US"/>
        </a:p>
      </dgm:t>
    </dgm:pt>
    <dgm:pt modelId="{EBC03D42-662A-2E42-88EB-49760D969A96}" type="pres">
      <dgm:prSet presAssocID="{1FF03F6B-543E-FE49-9D41-726366A3D7A2}" presName="Name0" presStyleCnt="0">
        <dgm:presLayoutVars>
          <dgm:dir/>
          <dgm:resizeHandles val="exact"/>
        </dgm:presLayoutVars>
      </dgm:prSet>
      <dgm:spPr/>
      <dgm:t>
        <a:bodyPr/>
        <a:lstStyle/>
        <a:p>
          <a:endParaRPr lang="en-US"/>
        </a:p>
      </dgm:t>
    </dgm:pt>
    <dgm:pt modelId="{8DA493F4-C877-5946-915E-D90EEF5E01FC}" type="pres">
      <dgm:prSet presAssocID="{AE0319DC-AB61-434C-B1BF-F0577449B34B}" presName="node" presStyleLbl="node1" presStyleIdx="0" presStyleCnt="3" custScaleX="614982" custScaleY="1542004" custLinFactY="-773885" custLinFactNeighborX="62171" custLinFactNeighborY="-800000">
        <dgm:presLayoutVars>
          <dgm:bulletEnabled val="1"/>
        </dgm:presLayoutVars>
      </dgm:prSet>
      <dgm:spPr/>
      <dgm:t>
        <a:bodyPr/>
        <a:lstStyle/>
        <a:p>
          <a:endParaRPr lang="en-US"/>
        </a:p>
      </dgm:t>
    </dgm:pt>
    <dgm:pt modelId="{F54E6447-8521-E941-8F7A-9743BF21EA3D}" type="pres">
      <dgm:prSet presAssocID="{C8CA7C3B-3679-724C-9F0E-F4E7911F3C25}" presName="sibTrans" presStyleLbl="sibTrans2D1" presStyleIdx="0" presStyleCnt="2" custAng="21335548" custScaleY="507848" custLinFactY="73349" custLinFactNeighborX="-2150" custLinFactNeighborY="100000"/>
      <dgm:spPr/>
      <dgm:t>
        <a:bodyPr/>
        <a:lstStyle/>
        <a:p>
          <a:endParaRPr lang="en-US"/>
        </a:p>
      </dgm:t>
    </dgm:pt>
    <dgm:pt modelId="{70B7AD2B-B06C-554A-9456-1E76ABD3B2C8}" type="pres">
      <dgm:prSet presAssocID="{C8CA7C3B-3679-724C-9F0E-F4E7911F3C25}" presName="connectorText" presStyleLbl="sibTrans2D1" presStyleIdx="0" presStyleCnt="2"/>
      <dgm:spPr/>
      <dgm:t>
        <a:bodyPr/>
        <a:lstStyle/>
        <a:p>
          <a:endParaRPr lang="en-US"/>
        </a:p>
      </dgm:t>
    </dgm:pt>
    <dgm:pt modelId="{AEAF7DE6-8EEC-CE48-8E94-8AE1EBBB2AED}" type="pres">
      <dgm:prSet presAssocID="{C2802123-B7F5-C747-AE7A-8970728C09BD}" presName="node" presStyleLbl="node1" presStyleIdx="1" presStyleCnt="3" custScaleX="1749023" custScaleY="2000000" custLinFactX="400000" custLinFactY="-643725" custLinFactNeighborX="439554" custLinFactNeighborY="-700000">
        <dgm:presLayoutVars>
          <dgm:bulletEnabled val="1"/>
        </dgm:presLayoutVars>
      </dgm:prSet>
      <dgm:spPr/>
      <dgm:t>
        <a:bodyPr/>
        <a:lstStyle/>
        <a:p>
          <a:endParaRPr lang="en-US"/>
        </a:p>
      </dgm:t>
    </dgm:pt>
    <dgm:pt modelId="{EB4B7F01-2ECD-5F4B-8FA7-E5A322597B0C}" type="pres">
      <dgm:prSet presAssocID="{F39D29D5-BFA1-CD49-AB37-5CBA7BC6B96B}" presName="sibTrans" presStyleLbl="sibTrans2D1" presStyleIdx="1" presStyleCnt="2" custAng="814981" custScaleY="774679" custLinFactY="100000" custLinFactNeighborX="42149" custLinFactNeighborY="157596"/>
      <dgm:spPr/>
      <dgm:t>
        <a:bodyPr/>
        <a:lstStyle/>
        <a:p>
          <a:endParaRPr lang="en-US"/>
        </a:p>
      </dgm:t>
    </dgm:pt>
    <dgm:pt modelId="{958EC272-8228-464C-BE8C-2BE08EF8020C}" type="pres">
      <dgm:prSet presAssocID="{F39D29D5-BFA1-CD49-AB37-5CBA7BC6B96B}" presName="connectorText" presStyleLbl="sibTrans2D1" presStyleIdx="1" presStyleCnt="2"/>
      <dgm:spPr/>
      <dgm:t>
        <a:bodyPr/>
        <a:lstStyle/>
        <a:p>
          <a:endParaRPr lang="en-US"/>
        </a:p>
      </dgm:t>
    </dgm:pt>
    <dgm:pt modelId="{05C41FFD-E163-1C4B-AE55-F0E05AF0A7C5}" type="pres">
      <dgm:prSet presAssocID="{73644F15-1895-2949-A81E-D7B224703F80}" presName="node" presStyleLbl="node1" presStyleIdx="2" presStyleCnt="3" custAng="0" custScaleX="649524" custScaleY="938343" custLinFactX="-130760" custLinFactY="800000" custLinFactNeighborX="-200000" custLinFactNeighborY="826191">
        <dgm:presLayoutVars>
          <dgm:bulletEnabled val="1"/>
        </dgm:presLayoutVars>
      </dgm:prSet>
      <dgm:spPr/>
      <dgm:t>
        <a:bodyPr/>
        <a:lstStyle/>
        <a:p>
          <a:endParaRPr lang="en-US"/>
        </a:p>
      </dgm:t>
    </dgm:pt>
  </dgm:ptLst>
  <dgm:cxnLst>
    <dgm:cxn modelId="{C48580DC-D921-7841-865A-44FCE6AB8136}" type="presOf" srcId="{C8CA7C3B-3679-724C-9F0E-F4E7911F3C25}" destId="{70B7AD2B-B06C-554A-9456-1E76ABD3B2C8}" srcOrd="1" destOrd="0" presId="urn:microsoft.com/office/officeart/2005/8/layout/process1"/>
    <dgm:cxn modelId="{A12B5908-C03F-0141-8B33-F5DC33E99763}" type="presOf" srcId="{1FF03F6B-543E-FE49-9D41-726366A3D7A2}" destId="{EBC03D42-662A-2E42-88EB-49760D969A96}" srcOrd="0" destOrd="0" presId="urn:microsoft.com/office/officeart/2005/8/layout/process1"/>
    <dgm:cxn modelId="{7CE73C97-25DA-3E4F-8186-FB014FD04570}" type="presOf" srcId="{C2802123-B7F5-C747-AE7A-8970728C09BD}" destId="{AEAF7DE6-8EEC-CE48-8E94-8AE1EBBB2AED}" srcOrd="0" destOrd="0" presId="urn:microsoft.com/office/officeart/2005/8/layout/process1"/>
    <dgm:cxn modelId="{80788453-C353-0A48-95FB-3D73F657E110}" srcId="{1FF03F6B-543E-FE49-9D41-726366A3D7A2}" destId="{AE0319DC-AB61-434C-B1BF-F0577449B34B}" srcOrd="0" destOrd="0" parTransId="{A06435F0-E0FB-B447-90BD-CB07A8F4CD11}" sibTransId="{C8CA7C3B-3679-724C-9F0E-F4E7911F3C25}"/>
    <dgm:cxn modelId="{99BD7DD5-27DB-9A4B-BEDC-0B58B6ABFBFB}" type="presOf" srcId="{73644F15-1895-2949-A81E-D7B224703F80}" destId="{05C41FFD-E163-1C4B-AE55-F0E05AF0A7C5}" srcOrd="0" destOrd="0" presId="urn:microsoft.com/office/officeart/2005/8/layout/process1"/>
    <dgm:cxn modelId="{2160D5E9-9C0A-4145-B047-076527341CB1}" srcId="{1FF03F6B-543E-FE49-9D41-726366A3D7A2}" destId="{C2802123-B7F5-C747-AE7A-8970728C09BD}" srcOrd="1" destOrd="0" parTransId="{0CD62025-0D16-574B-856E-8B63CBC5ADBD}" sibTransId="{F39D29D5-BFA1-CD49-AB37-5CBA7BC6B96B}"/>
    <dgm:cxn modelId="{D92DF350-7F63-2C4B-BD17-BC075B99D528}" type="presOf" srcId="{C8CA7C3B-3679-724C-9F0E-F4E7911F3C25}" destId="{F54E6447-8521-E941-8F7A-9743BF21EA3D}" srcOrd="0" destOrd="0" presId="urn:microsoft.com/office/officeart/2005/8/layout/process1"/>
    <dgm:cxn modelId="{41BA21A3-7857-E941-BC22-1352316CAA15}" type="presOf" srcId="{F39D29D5-BFA1-CD49-AB37-5CBA7BC6B96B}" destId="{958EC272-8228-464C-BE8C-2BE08EF8020C}" srcOrd="1" destOrd="0" presId="urn:microsoft.com/office/officeart/2005/8/layout/process1"/>
    <dgm:cxn modelId="{B0D3BEC5-8022-5142-BC34-0BB853AFD9CD}" type="presOf" srcId="{F39D29D5-BFA1-CD49-AB37-5CBA7BC6B96B}" destId="{EB4B7F01-2ECD-5F4B-8FA7-E5A322597B0C}" srcOrd="0" destOrd="0" presId="urn:microsoft.com/office/officeart/2005/8/layout/process1"/>
    <dgm:cxn modelId="{1942AAB0-DC7F-444F-B1B1-3440F8978B93}" type="presOf" srcId="{AE0319DC-AB61-434C-B1BF-F0577449B34B}" destId="{8DA493F4-C877-5946-915E-D90EEF5E01FC}" srcOrd="0" destOrd="0" presId="urn:microsoft.com/office/officeart/2005/8/layout/process1"/>
    <dgm:cxn modelId="{9C2E169E-EDC8-3443-A267-81622FFBBA7A}" srcId="{1FF03F6B-543E-FE49-9D41-726366A3D7A2}" destId="{73644F15-1895-2949-A81E-D7B224703F80}" srcOrd="2" destOrd="0" parTransId="{E593708A-573A-234E-92C9-50691838CAE8}" sibTransId="{F21CF019-BF69-C441-A419-015FDE4C04A6}"/>
    <dgm:cxn modelId="{2D93985D-0010-734F-8D48-4D3CDCBCA23F}" type="presParOf" srcId="{EBC03D42-662A-2E42-88EB-49760D969A96}" destId="{8DA493F4-C877-5946-915E-D90EEF5E01FC}" srcOrd="0" destOrd="0" presId="urn:microsoft.com/office/officeart/2005/8/layout/process1"/>
    <dgm:cxn modelId="{497A6878-EE60-7746-B93A-A6ED1957E152}" type="presParOf" srcId="{EBC03D42-662A-2E42-88EB-49760D969A96}" destId="{F54E6447-8521-E941-8F7A-9743BF21EA3D}" srcOrd="1" destOrd="0" presId="urn:microsoft.com/office/officeart/2005/8/layout/process1"/>
    <dgm:cxn modelId="{599629C3-1E0C-1A4F-ABE0-66E2812BB6E6}" type="presParOf" srcId="{F54E6447-8521-E941-8F7A-9743BF21EA3D}" destId="{70B7AD2B-B06C-554A-9456-1E76ABD3B2C8}" srcOrd="0" destOrd="0" presId="urn:microsoft.com/office/officeart/2005/8/layout/process1"/>
    <dgm:cxn modelId="{8671EC7F-EC11-5A41-B0D4-8CA2FBD15578}" type="presParOf" srcId="{EBC03D42-662A-2E42-88EB-49760D969A96}" destId="{AEAF7DE6-8EEC-CE48-8E94-8AE1EBBB2AED}" srcOrd="2" destOrd="0" presId="urn:microsoft.com/office/officeart/2005/8/layout/process1"/>
    <dgm:cxn modelId="{B4A595B1-CE54-1C4E-BE42-4DB581D60583}" type="presParOf" srcId="{EBC03D42-662A-2E42-88EB-49760D969A96}" destId="{EB4B7F01-2ECD-5F4B-8FA7-E5A322597B0C}" srcOrd="3" destOrd="0" presId="urn:microsoft.com/office/officeart/2005/8/layout/process1"/>
    <dgm:cxn modelId="{3A37788D-333E-0D4A-98BA-02B58EF9AB9C}" type="presParOf" srcId="{EB4B7F01-2ECD-5F4B-8FA7-E5A322597B0C}" destId="{958EC272-8228-464C-BE8C-2BE08EF8020C}" srcOrd="0" destOrd="0" presId="urn:microsoft.com/office/officeart/2005/8/layout/process1"/>
    <dgm:cxn modelId="{96262180-04E4-AD4D-936A-533636E5DFA6}" type="presParOf" srcId="{EBC03D42-662A-2E42-88EB-49760D969A96}" destId="{05C41FFD-E163-1C4B-AE55-F0E05AF0A7C5}" srcOrd="4"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130628" y="153320"/>
          <a:ext cx="3010326" cy="452884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dsp:txBody>
      <dsp:txXfrm>
        <a:off x="218797" y="241489"/>
        <a:ext cx="2833988" cy="4352511"/>
      </dsp:txXfrm>
    </dsp:sp>
    <dsp:sp modelId="{F54E6447-8521-E941-8F7A-9743BF21EA3D}">
      <dsp:nvSpPr>
        <dsp:cNvPr id="0" name=""/>
        <dsp:cNvSpPr/>
      </dsp:nvSpPr>
      <dsp:spPr>
        <a:xfrm rot="21577955">
          <a:off x="3821406" y="2530274"/>
          <a:ext cx="1519601" cy="61650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3821408" y="2654168"/>
        <a:ext cx="1334650" cy="369902"/>
      </dsp:txXfrm>
    </dsp:sp>
    <dsp:sp modelId="{AEAF7DE6-8EEC-CE48-8E94-8AE1EBBB2AED}">
      <dsp:nvSpPr>
        <dsp:cNvPr id="0" name=""/>
        <dsp:cNvSpPr/>
      </dsp:nvSpPr>
      <dsp:spPr>
        <a:xfrm>
          <a:off x="6001002" y="91420"/>
          <a:ext cx="8561437" cy="587397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dsp:txBody>
      <dsp:txXfrm>
        <a:off x="6173045" y="263463"/>
        <a:ext cx="8217351" cy="5529893"/>
      </dsp:txXfrm>
    </dsp:sp>
    <dsp:sp modelId="{EB4B7F01-2ECD-5F4B-8FA7-E5A322597B0C}">
      <dsp:nvSpPr>
        <dsp:cNvPr id="0" name=""/>
        <dsp:cNvSpPr/>
      </dsp:nvSpPr>
      <dsp:spPr>
        <a:xfrm rot="5353837">
          <a:off x="11430514" y="8111483"/>
          <a:ext cx="2447055" cy="940425"/>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11569683" y="8158517"/>
        <a:ext cx="2164928" cy="564255"/>
      </dsp:txXfrm>
    </dsp:sp>
    <dsp:sp modelId="{05C41FFD-E163-1C4B-AE55-F0E05AF0A7C5}">
      <dsp:nvSpPr>
        <dsp:cNvPr id="0" name=""/>
        <dsp:cNvSpPr/>
      </dsp:nvSpPr>
      <dsp:spPr>
        <a:xfrm>
          <a:off x="10940593" y="10438383"/>
          <a:ext cx="3179408" cy="275590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dsp:txBody>
      <dsp:txXfrm>
        <a:off x="11021311" y="10519101"/>
        <a:ext cx="3017972" cy="25944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A493F4-C877-5946-915E-D90EEF5E01FC}">
      <dsp:nvSpPr>
        <dsp:cNvPr id="0" name=""/>
        <dsp:cNvSpPr/>
      </dsp:nvSpPr>
      <dsp:spPr>
        <a:xfrm>
          <a:off x="130628" y="153320"/>
          <a:ext cx="3010326" cy="452884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dsp:txBody>
      <dsp:txXfrm>
        <a:off x="218797" y="241489"/>
        <a:ext cx="2833988" cy="4352511"/>
      </dsp:txXfrm>
    </dsp:sp>
    <dsp:sp modelId="{F54E6447-8521-E941-8F7A-9743BF21EA3D}">
      <dsp:nvSpPr>
        <dsp:cNvPr id="0" name=""/>
        <dsp:cNvSpPr/>
      </dsp:nvSpPr>
      <dsp:spPr>
        <a:xfrm rot="2775">
          <a:off x="3828746" y="2553204"/>
          <a:ext cx="1537777" cy="61650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3828746" y="2676430"/>
        <a:ext cx="1352826" cy="369902"/>
      </dsp:txXfrm>
    </dsp:sp>
    <dsp:sp modelId="{AEAF7DE6-8EEC-CE48-8E94-8AE1EBBB2AED}">
      <dsp:nvSpPr>
        <dsp:cNvPr id="0" name=""/>
        <dsp:cNvSpPr/>
      </dsp:nvSpPr>
      <dsp:spPr>
        <a:xfrm>
          <a:off x="6033659" y="156733"/>
          <a:ext cx="8561437" cy="5873979"/>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a:p>
          <a:pPr lvl="0" algn="ctr" defTabSz="1289050">
            <a:lnSpc>
              <a:spcPct val="90000"/>
            </a:lnSpc>
            <a:spcBef>
              <a:spcPct val="0"/>
            </a:spcBef>
            <a:spcAft>
              <a:spcPct val="35000"/>
            </a:spcAft>
          </a:pPr>
          <a:endParaRPr lang="en-US" sz="2900" kern="1200" dirty="0">
            <a:solidFill>
              <a:schemeClr val="tx1"/>
            </a:solidFill>
          </a:endParaRPr>
        </a:p>
      </dsp:txBody>
      <dsp:txXfrm>
        <a:off x="6205702" y="328776"/>
        <a:ext cx="8217351" cy="5529893"/>
      </dsp:txXfrm>
    </dsp:sp>
    <dsp:sp modelId="{EB4B7F01-2ECD-5F4B-8FA7-E5A322597B0C}">
      <dsp:nvSpPr>
        <dsp:cNvPr id="0" name=""/>
        <dsp:cNvSpPr/>
      </dsp:nvSpPr>
      <dsp:spPr>
        <a:xfrm rot="5359738">
          <a:off x="11447935" y="8143159"/>
          <a:ext cx="2410269" cy="940425"/>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11587346" y="8190190"/>
        <a:ext cx="2128142" cy="564255"/>
      </dsp:txXfrm>
    </dsp:sp>
    <dsp:sp modelId="{05C41FFD-E163-1C4B-AE55-F0E05AF0A7C5}">
      <dsp:nvSpPr>
        <dsp:cNvPr id="0" name=""/>
        <dsp:cNvSpPr/>
      </dsp:nvSpPr>
      <dsp:spPr>
        <a:xfrm>
          <a:off x="10940593" y="10438383"/>
          <a:ext cx="3179408" cy="2755903"/>
        </a:xfrm>
        <a:prstGeom prst="roundRect">
          <a:avLst>
            <a:gd name="adj" fmla="val 10000"/>
          </a:avLst>
        </a:prstGeom>
        <a:solidFill>
          <a:schemeClr val="accent4"/>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en-US" sz="2900" kern="1200" dirty="0">
            <a:solidFill>
              <a:schemeClr val="tx1"/>
            </a:solidFill>
          </a:endParaRPr>
        </a:p>
      </dsp:txBody>
      <dsp:txXfrm>
        <a:off x="11021311" y="10519101"/>
        <a:ext cx="3017972" cy="259446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3.jp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20218D-A824-F849-85BA-3178F4A80498}" type="datetimeFigureOut">
              <a:rPr lang="en-US" smtClean="0"/>
              <a:t>7/24/19</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0C0AA1-9137-CB41-BC08-558B9F438D20}" type="slidenum">
              <a:rPr lang="en-US" smtClean="0"/>
              <a:t>‹#›</a:t>
            </a:fld>
            <a:endParaRPr lang="en-US"/>
          </a:p>
        </p:txBody>
      </p:sp>
    </p:spTree>
    <p:extLst>
      <p:ext uri="{BB962C8B-B14F-4D97-AF65-F5344CB8AC3E}">
        <p14:creationId xmlns:p14="http://schemas.microsoft.com/office/powerpoint/2010/main" val="1558138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 Id="rId3" Type="http://schemas.openxmlformats.org/officeDocument/2006/relationships/hyperlink" Target="http://treethinkers.org/jukes-cantor-model-of-dna-substitution/"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 Id="rId3" Type="http://schemas.openxmlformats.org/officeDocument/2006/relationships/hyperlink" Target="http://treethinkers.org/jukes-cantor-model-of-dna-substitution/"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 Id="rId3" Type="http://schemas.openxmlformats.org/officeDocument/2006/relationships/hyperlink" Target="http://treethinkers.org/jukes-cantor-model-of-dna-substitution/"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Flowchart</a:t>
            </a:r>
            <a:r>
              <a:rPr lang="en-US" baseline="0" dirty="0"/>
              <a:t> data is from nucleotide </a:t>
            </a:r>
            <a:r>
              <a:rPr lang="en-US" baseline="0" dirty="0" err="1"/>
              <a:t>datsasets</a:t>
            </a:r>
            <a:endParaRPr lang="en-US" baseline="0" dirty="0"/>
          </a:p>
          <a:p>
            <a:r>
              <a:rPr lang="en-US" baseline="0" dirty="0"/>
              <a:t>Jukes cantor model picture source: </a:t>
            </a:r>
            <a:r>
              <a:rPr lang="en-US" dirty="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1</a:t>
            </a:fld>
            <a:endParaRPr lang="en-US"/>
          </a:p>
        </p:txBody>
      </p:sp>
    </p:spTree>
    <p:extLst>
      <p:ext uri="{BB962C8B-B14F-4D97-AF65-F5344CB8AC3E}">
        <p14:creationId xmlns:p14="http://schemas.microsoft.com/office/powerpoint/2010/main" val="1177016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Flowchart</a:t>
            </a:r>
            <a:r>
              <a:rPr lang="en-US" baseline="0" dirty="0"/>
              <a:t> data is from nucleotide </a:t>
            </a:r>
            <a:r>
              <a:rPr lang="en-US" baseline="0" dirty="0" err="1"/>
              <a:t>datsasets</a:t>
            </a:r>
            <a:endParaRPr lang="en-US" baseline="0" dirty="0"/>
          </a:p>
          <a:p>
            <a:r>
              <a:rPr lang="en-US" baseline="0" dirty="0"/>
              <a:t>Jukes cantor model picture source: </a:t>
            </a:r>
            <a:r>
              <a:rPr lang="en-US" dirty="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2</a:t>
            </a:fld>
            <a:endParaRPr lang="en-US"/>
          </a:p>
        </p:txBody>
      </p:sp>
    </p:spTree>
    <p:extLst>
      <p:ext uri="{BB962C8B-B14F-4D97-AF65-F5344CB8AC3E}">
        <p14:creationId xmlns:p14="http://schemas.microsoft.com/office/powerpoint/2010/main" val="1643958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Flowchart</a:t>
            </a:r>
            <a:r>
              <a:rPr lang="en-US" baseline="0" dirty="0"/>
              <a:t> data is from nucleotide </a:t>
            </a:r>
            <a:r>
              <a:rPr lang="en-US" baseline="0" dirty="0" err="1"/>
              <a:t>datsasets</a:t>
            </a:r>
            <a:endParaRPr lang="en-US" baseline="0" dirty="0"/>
          </a:p>
          <a:p>
            <a:r>
              <a:rPr lang="en-US" baseline="0" dirty="0"/>
              <a:t>Jukes cantor model picture source: </a:t>
            </a:r>
            <a:r>
              <a:rPr lang="en-US" dirty="0">
                <a:hlinkClick r:id="rId3"/>
              </a:rPr>
              <a:t>http://treethinkers.org/jukes-cantor-model-of-dna-substitution/</a:t>
            </a:r>
            <a:endParaRPr lang="en-US" dirty="0"/>
          </a:p>
        </p:txBody>
      </p:sp>
      <p:sp>
        <p:nvSpPr>
          <p:cNvPr id="4" name="Slide Number Placeholder 3"/>
          <p:cNvSpPr>
            <a:spLocks noGrp="1"/>
          </p:cNvSpPr>
          <p:nvPr>
            <p:ph type="sldNum" sz="quarter" idx="10"/>
          </p:nvPr>
        </p:nvSpPr>
        <p:spPr/>
        <p:txBody>
          <a:bodyPr/>
          <a:lstStyle/>
          <a:p>
            <a:fld id="{870C0AA1-9137-CB41-BC08-558B9F438D20}" type="slidenum">
              <a:rPr lang="en-US" smtClean="0"/>
              <a:t>3</a:t>
            </a:fld>
            <a:endParaRPr lang="en-US"/>
          </a:p>
        </p:txBody>
      </p:sp>
    </p:spTree>
    <p:extLst>
      <p:ext uri="{BB962C8B-B14F-4D97-AF65-F5344CB8AC3E}">
        <p14:creationId xmlns:p14="http://schemas.microsoft.com/office/powerpoint/2010/main" val="1293393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FC9F30-EFF0-9042-A3A5-3A1B064A2B21}" type="datetimeFigureOut">
              <a:rPr lang="en-US" smtClean="0"/>
              <a:t>7/24/19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FC9F30-EFF0-9042-A3A5-3A1B064A2B21}" type="datetimeFigureOut">
              <a:rPr lang="en-US" smtClean="0"/>
              <a:t>7/24/19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FC9F30-EFF0-9042-A3A5-3A1B064A2B21}" type="datetimeFigureOut">
              <a:rPr lang="en-US" smtClean="0"/>
              <a:t>7/24/19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FC9F30-EFF0-9042-A3A5-3A1B064A2B21}" type="datetimeFigureOut">
              <a:rPr lang="en-US" smtClean="0"/>
              <a:t>7/24/19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FC9F30-EFF0-9042-A3A5-3A1B064A2B21}" type="datetimeFigureOut">
              <a:rPr lang="en-US" smtClean="0"/>
              <a:t>7/24/19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FC9F30-EFF0-9042-A3A5-3A1B064A2B21}" type="datetimeFigureOut">
              <a:rPr lang="en-US" smtClean="0"/>
              <a:t>7/24/19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80FC9F30-EFF0-9042-A3A5-3A1B064A2B21}" type="datetimeFigureOut">
              <a:rPr lang="en-US" smtClean="0"/>
              <a:t>7/24/19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80FC9F30-EFF0-9042-A3A5-3A1B064A2B21}" type="datetimeFigureOut">
              <a:rPr lang="en-US" smtClean="0"/>
              <a:t>7/24/19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8F4FE-D3F3-CB46-A7A0-02F38587E50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80FC9F30-EFF0-9042-A3A5-3A1B064A2B21}" type="datetimeFigureOut">
              <a:rPr lang="en-US" smtClean="0"/>
              <a:t>7/24/19</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2598F4FE-D3F3-CB46-A7A0-02F38587E501}" type="slidenum">
              <a:rPr lang="en-US" smtClean="0"/>
              <a:t>‹#›</a:t>
            </a:fld>
            <a:endParaRPr lang="en-US"/>
          </a:p>
        </p:txBody>
      </p:sp>
    </p:spTree>
    <p:extLst>
      <p:ext uri="{BB962C8B-B14F-4D97-AF65-F5344CB8AC3E}">
        <p14:creationId xmlns:p14="http://schemas.microsoft.com/office/powerpoint/2010/main" val="8326456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4.jpeg"/><Relationship Id="rId12" Type="http://schemas.openxmlformats.org/officeDocument/2006/relationships/image" Target="../media/image5.png"/><Relationship Id="rId13" Type="http://schemas.openxmlformats.org/officeDocument/2006/relationships/hyperlink" Target="https://doi.org/10.1093/molbev/msu300" TargetMode="External"/><Relationship Id="rId14" Type="http://schemas.openxmlformats.org/officeDocument/2006/relationships/image" Target="../media/image6.emf"/><Relationship Id="rId15" Type="http://schemas.openxmlformats.org/officeDocument/2006/relationships/image" Target="../media/image7.emf"/><Relationship Id="rId16" Type="http://schemas.openxmlformats.org/officeDocument/2006/relationships/image" Target="../media/image8.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jpg"/><Relationship Id="rId6" Type="http://schemas.openxmlformats.org/officeDocument/2006/relationships/diagramData" Target="../diagrams/data1.xml"/><Relationship Id="rId7" Type="http://schemas.openxmlformats.org/officeDocument/2006/relationships/diagramLayout" Target="../diagrams/layout1.xml"/><Relationship Id="rId8" Type="http://schemas.openxmlformats.org/officeDocument/2006/relationships/diagramQuickStyle" Target="../diagrams/quickStyle1.xml"/><Relationship Id="rId9" Type="http://schemas.openxmlformats.org/officeDocument/2006/relationships/diagramColors" Target="../diagrams/colors1.xml"/><Relationship Id="rId10" Type="http://schemas.microsoft.com/office/2007/relationships/diagramDrawing" Target="../diagrams/drawing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3.jpg"/><Relationship Id="rId5" Type="http://schemas.openxmlformats.org/officeDocument/2006/relationships/image" Target="../media/image9.emf"/><Relationship Id="rId6" Type="http://schemas.openxmlformats.org/officeDocument/2006/relationships/hyperlink" Target="https://doi.org/10.1093/molbev/msu300" TargetMode="External"/><Relationship Id="rId7" Type="http://schemas.openxmlformats.org/officeDocument/2006/relationships/image" Target="../media/image10.emf"/><Relationship Id="rId8" Type="http://schemas.openxmlformats.org/officeDocument/2006/relationships/image" Target="../media/image11.emf"/><Relationship Id="rId9" Type="http://schemas.openxmlformats.org/officeDocument/2006/relationships/image" Target="../media/image12.emf"/><Relationship Id="rId10" Type="http://schemas.openxmlformats.org/officeDocument/2006/relationships/image" Target="../media/image13.emf"/><Relationship Id="rId11" Type="http://schemas.openxmlformats.org/officeDocument/2006/relationships/image" Target="../media/image14.em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1" Type="http://schemas.microsoft.com/office/2007/relationships/diagramDrawing" Target="../diagrams/drawing2.xml"/><Relationship Id="rId12" Type="http://schemas.openxmlformats.org/officeDocument/2006/relationships/image" Target="../media/image4.jpeg"/><Relationship Id="rId13" Type="http://schemas.openxmlformats.org/officeDocument/2006/relationships/image" Target="../media/image5.png"/><Relationship Id="rId14" Type="http://schemas.openxmlformats.org/officeDocument/2006/relationships/hyperlink" Target="https://doi.org/10.1093/molbev/msu300" TargetMode="External"/><Relationship Id="rId15" Type="http://schemas.openxmlformats.org/officeDocument/2006/relationships/image" Target="../media/image6.emf"/><Relationship Id="rId16" Type="http://schemas.openxmlformats.org/officeDocument/2006/relationships/image" Target="../media/image7.emf"/><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emf"/><Relationship Id="rId4" Type="http://schemas.openxmlformats.org/officeDocument/2006/relationships/image" Target="../media/image1.emf"/><Relationship Id="rId5" Type="http://schemas.openxmlformats.org/officeDocument/2006/relationships/image" Target="../media/image2.emf"/><Relationship Id="rId6" Type="http://schemas.openxmlformats.org/officeDocument/2006/relationships/image" Target="../media/image3.jpg"/><Relationship Id="rId7" Type="http://schemas.openxmlformats.org/officeDocument/2006/relationships/diagramData" Target="../diagrams/data2.xml"/><Relationship Id="rId8" Type="http://schemas.openxmlformats.org/officeDocument/2006/relationships/diagramLayout" Target="../diagrams/layout2.xml"/><Relationship Id="rId9" Type="http://schemas.openxmlformats.org/officeDocument/2006/relationships/diagramQuickStyle" Target="../diagrams/quickStyle2.xml"/><Relationship Id="rId10" Type="http://schemas.openxmlformats.org/officeDocument/2006/relationships/diagramColors" Target="../diagrams/colors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342" y="30461186"/>
            <a:ext cx="15544800" cy="1143000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340937" y="21651687"/>
            <a:ext cx="6400800" cy="4572000"/>
          </a:xfrm>
          <a:prstGeom prst="rect">
            <a:avLst/>
          </a:prstGeom>
        </p:spPr>
      </p:pic>
      <p:sp>
        <p:nvSpPr>
          <p:cNvPr id="15" name="Rectangle 14"/>
          <p:cNvSpPr/>
          <p:nvPr/>
        </p:nvSpPr>
        <p:spPr>
          <a:xfrm>
            <a:off x="808891" y="5233905"/>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968807" y="694192"/>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441792" y="2746099"/>
            <a:ext cx="21242216" cy="1092607"/>
          </a:xfrm>
          <a:prstGeom prst="rect">
            <a:avLst/>
          </a:prstGeom>
        </p:spPr>
        <p:txBody>
          <a:bodyPr wrap="square">
            <a:spAutoFit/>
          </a:bodyPr>
          <a:lstStyle/>
          <a:p>
            <a:pPr algn="ctr"/>
            <a:r>
              <a:rPr lang="en-US" sz="6500" dirty="0"/>
              <a:t>Molly Miraglia¹ and Stephanie J. Spielman²</a:t>
            </a:r>
          </a:p>
        </p:txBody>
      </p:sp>
      <p:sp>
        <p:nvSpPr>
          <p:cNvPr id="5" name="Rectangle 4"/>
          <p:cNvSpPr/>
          <p:nvPr/>
        </p:nvSpPr>
        <p:spPr>
          <a:xfrm>
            <a:off x="7671706" y="3698326"/>
            <a:ext cx="29309786" cy="2323713"/>
          </a:xfrm>
          <a:prstGeom prst="rect">
            <a:avLst/>
          </a:prstGeom>
        </p:spPr>
        <p:txBody>
          <a:bodyPr wrap="square">
            <a:spAutoFit/>
          </a:bodyPr>
          <a:lstStyle/>
          <a:p>
            <a:r>
              <a:rPr lang="en-US" sz="4000" i="1" baseline="30000" dirty="0"/>
              <a:t>1</a:t>
            </a:r>
            <a:r>
              <a:rPr lang="en-US" sz="4000" i="1" dirty="0"/>
              <a:t>Department of Molecular and Cellular Biosciences, Rowan University, Glassboro NJ</a:t>
            </a:r>
          </a:p>
          <a:p>
            <a:r>
              <a:rPr lang="en-US" sz="4000" i="1" baseline="30000" dirty="0"/>
              <a:t>2</a:t>
            </a:r>
            <a:r>
              <a:rPr lang="en-US" sz="4000" i="1" dirty="0"/>
              <a:t>Department of Biological Sciences, Rowan University, Glassboro NJ</a:t>
            </a:r>
          </a:p>
          <a:p>
            <a:endParaRPr lang="en-US" sz="6500" i="1" dirty="0"/>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6776764"/>
            <a:ext cx="15650309" cy="9580764"/>
          </a:xfrm>
          <a:prstGeom prst="rect">
            <a:avLst/>
          </a:prstGeom>
          <a:noFill/>
        </p:spPr>
        <p:txBody>
          <a:bodyPr wrap="square" rtlCol="0">
            <a:spAutoFit/>
          </a:bodyPr>
          <a:lstStyle/>
          <a:p>
            <a:r>
              <a:rPr lang="en-US" sz="3400" dirty="0"/>
              <a:t>An 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676291" y="5563075"/>
            <a:ext cx="4220306" cy="1209242"/>
          </a:xfrm>
          <a:prstGeom prst="rect">
            <a:avLst/>
          </a:prstGeom>
          <a:noFill/>
        </p:spPr>
        <p:txBody>
          <a:bodyPr wrap="square" rtlCol="0">
            <a:spAutoFit/>
          </a:bodyPr>
          <a:lstStyle/>
          <a:p>
            <a:r>
              <a:rPr lang="en-US" dirty="0"/>
              <a:t>Abstract</a:t>
            </a:r>
          </a:p>
        </p:txBody>
      </p:sp>
      <p:sp>
        <p:nvSpPr>
          <p:cNvPr id="16" name="Rectangle 15"/>
          <p:cNvSpPr/>
          <p:nvPr/>
        </p:nvSpPr>
        <p:spPr>
          <a:xfrm>
            <a:off x="805581" y="6710768"/>
            <a:ext cx="15650308" cy="84524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5231029"/>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177093" y="6741798"/>
            <a:ext cx="15002751" cy="194530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800193283"/>
              </p:ext>
            </p:extLst>
          </p:nvPr>
        </p:nvGraphicFramePr>
        <p:xfrm>
          <a:off x="17391012" y="6751283"/>
          <a:ext cx="15160566" cy="1408045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20" name="TextBox 19"/>
          <p:cNvSpPr txBox="1"/>
          <p:nvPr/>
        </p:nvSpPr>
        <p:spPr>
          <a:xfrm>
            <a:off x="22223185" y="5517128"/>
            <a:ext cx="4253948" cy="1209242"/>
          </a:xfrm>
          <a:prstGeom prst="rect">
            <a:avLst/>
          </a:prstGeom>
          <a:noFill/>
        </p:spPr>
        <p:txBody>
          <a:bodyPr wrap="square" rtlCol="0">
            <a:spAutoFit/>
          </a:bodyPr>
          <a:lstStyle/>
          <a:p>
            <a:pPr algn="ctr"/>
            <a:r>
              <a:rPr lang="en-US"/>
              <a:t>Methods</a:t>
            </a:r>
          </a:p>
        </p:txBody>
      </p:sp>
      <p:pic>
        <p:nvPicPr>
          <p:cNvPr id="23" name="Picture 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0" y="32903"/>
            <a:ext cx="4996543" cy="1873704"/>
          </a:xfrm>
          <a:prstGeom prst="rect">
            <a:avLst/>
          </a:prstGeom>
        </p:spPr>
      </p:pic>
      <p:sp>
        <p:nvSpPr>
          <p:cNvPr id="32" name="Rectangle 31"/>
          <p:cNvSpPr/>
          <p:nvPr/>
        </p:nvSpPr>
        <p:spPr>
          <a:xfrm>
            <a:off x="24099920" y="8468076"/>
            <a:ext cx="2075503" cy="3443058"/>
          </a:xfrm>
          <a:prstGeom prst="rect">
            <a:avLst/>
          </a:prstGeom>
        </p:spPr>
        <p:txBody>
          <a:bodyPr wrap="square">
            <a:spAutoFit/>
          </a:bodyPr>
          <a:lstStyle/>
          <a:p>
            <a:pPr lvl="0"/>
            <a:r>
              <a:rPr lang="en-US" dirty="0">
                <a:latin typeface="Menlo" charset="0"/>
                <a:ea typeface="Menlo" charset="0"/>
                <a:cs typeface="Menlo" charset="0"/>
              </a:rPr>
              <a:t>CAT</a:t>
            </a:r>
          </a:p>
          <a:p>
            <a:pPr lvl="0"/>
            <a:r>
              <a:rPr lang="en-US" dirty="0">
                <a:latin typeface="Menlo" charset="0"/>
                <a:ea typeface="Menlo" charset="0"/>
                <a:cs typeface="Menlo" charset="0"/>
              </a:rPr>
              <a:t>CAG</a:t>
            </a:r>
          </a:p>
          <a:p>
            <a:pPr lvl="0"/>
            <a:r>
              <a:rPr lang="en-US" dirty="0">
                <a:latin typeface="Menlo" charset="0"/>
                <a:ea typeface="Menlo" charset="0"/>
                <a:cs typeface="Menlo" charset="0"/>
              </a:rPr>
              <a:t>CT</a:t>
            </a:r>
          </a:p>
        </p:txBody>
      </p:sp>
      <p:sp>
        <p:nvSpPr>
          <p:cNvPr id="33" name="Rectangle 32"/>
          <p:cNvSpPr/>
          <p:nvPr/>
        </p:nvSpPr>
        <p:spPr>
          <a:xfrm>
            <a:off x="29755193" y="8541775"/>
            <a:ext cx="2219238" cy="1754326"/>
          </a:xfrm>
          <a:prstGeom prst="rect">
            <a:avLst/>
          </a:prstGeom>
        </p:spPr>
        <p:txBody>
          <a:bodyPr wrap="square">
            <a:spAutoFit/>
          </a:bodyPr>
          <a:lstStyle/>
          <a:p>
            <a:pPr lvl="0"/>
            <a:r>
              <a:rPr lang="en-US" sz="3600" dirty="0">
                <a:latin typeface="Menlo" charset="0"/>
                <a:ea typeface="Menlo" charset="0"/>
                <a:cs typeface="Menlo" charset="0"/>
              </a:rPr>
              <a:t>CAT-</a:t>
            </a:r>
          </a:p>
          <a:p>
            <a:pPr lvl="0"/>
            <a:r>
              <a:rPr lang="en-US" sz="3600" dirty="0">
                <a:latin typeface="Menlo" charset="0"/>
                <a:ea typeface="Menlo" charset="0"/>
                <a:cs typeface="Menlo" charset="0"/>
              </a:rPr>
              <a:t>CA-G</a:t>
            </a:r>
          </a:p>
          <a:p>
            <a:pPr lvl="0"/>
            <a:r>
              <a:rPr lang="en-US" sz="3600" dirty="0">
                <a:latin typeface="Menlo" charset="0"/>
                <a:ea typeface="Menlo" charset="0"/>
                <a:cs typeface="Menlo" charset="0"/>
              </a:rPr>
              <a:t>CT--</a:t>
            </a:r>
          </a:p>
        </p:txBody>
      </p:sp>
      <p:sp>
        <p:nvSpPr>
          <p:cNvPr id="34" name="Rectangle 33"/>
          <p:cNvSpPr/>
          <p:nvPr/>
        </p:nvSpPr>
        <p:spPr>
          <a:xfrm>
            <a:off x="29755193" y="10816432"/>
            <a:ext cx="2219238" cy="1754326"/>
          </a:xfrm>
          <a:prstGeom prst="rect">
            <a:avLst/>
          </a:prstGeom>
        </p:spPr>
        <p:txBody>
          <a:bodyPr wrap="square">
            <a:spAutoFit/>
          </a:bodyPr>
          <a:lstStyle/>
          <a:p>
            <a:pPr lvl="0"/>
            <a:r>
              <a:rPr lang="en-US" sz="3600" dirty="0">
                <a:latin typeface="Menlo" charset="0"/>
                <a:ea typeface="Menlo" charset="0"/>
                <a:cs typeface="Menlo" charset="0"/>
              </a:rPr>
              <a:t>CA-T</a:t>
            </a:r>
          </a:p>
          <a:p>
            <a:pPr lvl="0"/>
            <a:r>
              <a:rPr lang="en-US" sz="3600" dirty="0">
                <a:latin typeface="Menlo" charset="0"/>
                <a:ea typeface="Menlo" charset="0"/>
                <a:cs typeface="Menlo" charset="0"/>
              </a:rPr>
              <a:t>CAG-</a:t>
            </a:r>
          </a:p>
          <a:p>
            <a:pPr lvl="0"/>
            <a:r>
              <a:rPr lang="en-US" sz="3600" dirty="0">
                <a:latin typeface="Menlo" charset="0"/>
                <a:ea typeface="Menlo" charset="0"/>
                <a:cs typeface="Menlo" charset="0"/>
              </a:rPr>
              <a:t>C--T</a:t>
            </a:r>
          </a:p>
        </p:txBody>
      </p:sp>
      <p:sp>
        <p:nvSpPr>
          <p:cNvPr id="38" name="Right Arrow 37"/>
          <p:cNvSpPr/>
          <p:nvPr/>
        </p:nvSpPr>
        <p:spPr>
          <a:xfrm rot="1393678">
            <a:off x="26973252" y="10811014"/>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7827614" y="7918768"/>
            <a:ext cx="2438400" cy="2554545"/>
          </a:xfrm>
          <a:prstGeom prst="rect">
            <a:avLst/>
          </a:prstGeom>
          <a:noFill/>
        </p:spPr>
        <p:txBody>
          <a:bodyPr wrap="square" rtlCol="0">
            <a:spAutoFit/>
          </a:bodyPr>
          <a:lstStyle/>
          <a:p>
            <a:pPr algn="ctr"/>
            <a:r>
              <a:rPr lang="en-US" sz="4000" dirty="0"/>
              <a:t>Collect Selectome Sequence Datasets</a:t>
            </a:r>
            <a:r>
              <a:rPr lang="en-US" sz="4000" baseline="30000" dirty="0"/>
              <a:t>[1]</a:t>
            </a:r>
            <a:endParaRPr lang="en-US" sz="4000" dirty="0"/>
          </a:p>
        </p:txBody>
      </p:sp>
      <p:sp>
        <p:nvSpPr>
          <p:cNvPr id="40" name="TextBox 39"/>
          <p:cNvSpPr txBox="1"/>
          <p:nvPr/>
        </p:nvSpPr>
        <p:spPr>
          <a:xfrm>
            <a:off x="24426967" y="7232088"/>
            <a:ext cx="6879121" cy="1323439"/>
          </a:xfrm>
          <a:prstGeom prst="rect">
            <a:avLst/>
          </a:prstGeom>
          <a:noFill/>
        </p:spPr>
        <p:txBody>
          <a:bodyPr wrap="square" rtlCol="0">
            <a:spAutoFit/>
          </a:bodyPr>
          <a:lstStyle/>
          <a:p>
            <a:pPr algn="ctr"/>
            <a:r>
              <a:rPr lang="en-US" sz="4000" dirty="0"/>
              <a:t>Generate Different Alignments for Each Dataset</a:t>
            </a:r>
            <a:r>
              <a:rPr lang="en-US" sz="4000" baseline="30000" dirty="0"/>
              <a:t>[2,3]</a:t>
            </a:r>
            <a:endParaRPr lang="en-US" sz="4000" dirty="0"/>
          </a:p>
        </p:txBody>
      </p:sp>
      <p:sp>
        <p:nvSpPr>
          <p:cNvPr id="41" name="Right Arrow 40"/>
          <p:cNvSpPr/>
          <p:nvPr/>
        </p:nvSpPr>
        <p:spPr>
          <a:xfrm rot="20573900">
            <a:off x="26862186" y="9367077"/>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28560647" y="17764324"/>
            <a:ext cx="2604776" cy="1824795"/>
          </a:xfrm>
          <a:prstGeom prst="rect">
            <a:avLst/>
          </a:prstGeom>
          <a:noFill/>
        </p:spPr>
        <p:txBody>
          <a:bodyPr wrap="square" rtlCol="0">
            <a:spAutoFit/>
          </a:bodyPr>
          <a:lstStyle/>
          <a:p>
            <a:pPr algn="ctr"/>
            <a:r>
              <a:rPr lang="en-US" sz="4000" dirty="0"/>
              <a:t>Run Model Selection</a:t>
            </a:r>
            <a:r>
              <a:rPr lang="en-US" sz="4000" baseline="30000" dirty="0"/>
              <a:t>[4]</a:t>
            </a:r>
            <a:r>
              <a:rPr lang="en-US" dirty="0"/>
              <a:t> </a:t>
            </a:r>
          </a:p>
        </p:txBody>
      </p:sp>
      <p:sp>
        <p:nvSpPr>
          <p:cNvPr id="8" name="TextBox 7"/>
          <p:cNvSpPr txBox="1"/>
          <p:nvPr/>
        </p:nvSpPr>
        <p:spPr>
          <a:xfrm>
            <a:off x="877455" y="28076627"/>
            <a:ext cx="15492491" cy="707886"/>
          </a:xfrm>
          <a:prstGeom prst="rect">
            <a:avLst/>
          </a:prstGeom>
          <a:noFill/>
        </p:spPr>
        <p:txBody>
          <a:bodyPr wrap="square" rtlCol="0">
            <a:spAutoFit/>
          </a:bodyPr>
          <a:lstStyle/>
          <a:p>
            <a:r>
              <a:rPr lang="en-US" sz="4000" dirty="0"/>
              <a:t>Figure 1. 200 Amino Acid Datasets with 50 alignments per dataset</a:t>
            </a:r>
          </a:p>
        </p:txBody>
      </p:sp>
      <p:sp>
        <p:nvSpPr>
          <p:cNvPr id="12" name="Rectangle 11"/>
          <p:cNvSpPr/>
          <p:nvPr/>
        </p:nvSpPr>
        <p:spPr>
          <a:xfrm>
            <a:off x="17177092" y="26592098"/>
            <a:ext cx="15002752" cy="61027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7164179" y="41014791"/>
            <a:ext cx="15002752" cy="27070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23893910" y="26721089"/>
            <a:ext cx="7758926" cy="6324808"/>
          </a:xfrm>
          <a:prstGeom prst="rect">
            <a:avLst/>
          </a:prstGeom>
          <a:noFill/>
        </p:spPr>
        <p:txBody>
          <a:bodyPr wrap="square" rtlCol="0">
            <a:spAutoFit/>
          </a:bodyPr>
          <a:lstStyle/>
          <a:p>
            <a:pPr algn="ctr"/>
            <a:r>
              <a:rPr lang="en-US" sz="5000" i="1" dirty="0"/>
              <a:t>What is Information Criteria?</a:t>
            </a:r>
          </a:p>
          <a:p>
            <a:pPr marL="571500" indent="-571500">
              <a:buFont typeface="Arial" charset="0"/>
              <a:buChar char="•"/>
            </a:pPr>
            <a:r>
              <a:rPr lang="en-US" sz="4500" dirty="0"/>
              <a:t>AIC, </a:t>
            </a:r>
            <a:r>
              <a:rPr lang="en-US" sz="4500" dirty="0" err="1"/>
              <a:t>AICc</a:t>
            </a:r>
            <a:r>
              <a:rPr lang="en-US" sz="4500" dirty="0"/>
              <a:t>, BIC measure a model’s goodness of fit to the data</a:t>
            </a:r>
          </a:p>
          <a:p>
            <a:pPr marL="571500" indent="-571500">
              <a:buFont typeface="Arial" charset="0"/>
              <a:buChar char="•"/>
            </a:pPr>
            <a:r>
              <a:rPr lang="en-US" sz="4500" dirty="0"/>
              <a:t>Lowest score is best fitting</a:t>
            </a:r>
          </a:p>
          <a:p>
            <a:pPr marL="571500" indent="-571500">
              <a:buFont typeface="Arial" charset="0"/>
              <a:buChar char="•"/>
            </a:pPr>
            <a:r>
              <a:rPr lang="en-US" sz="4500" dirty="0"/>
              <a:t>Different Information Criterion based on different statistical formulas</a:t>
            </a:r>
          </a:p>
          <a:p>
            <a:pPr marL="571500" indent="-571500">
              <a:buFont typeface="Arial" charset="0"/>
              <a:buChar char="•"/>
            </a:pPr>
            <a:endParaRPr lang="en-US" sz="4000" dirty="0"/>
          </a:p>
        </p:txBody>
      </p:sp>
      <p:sp>
        <p:nvSpPr>
          <p:cNvPr id="36" name="Left Arrow 35"/>
          <p:cNvSpPr/>
          <p:nvPr/>
        </p:nvSpPr>
        <p:spPr>
          <a:xfrm rot="19145008">
            <a:off x="25002171" y="215698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eft Arrow 42"/>
          <p:cNvSpPr/>
          <p:nvPr/>
        </p:nvSpPr>
        <p:spPr>
          <a:xfrm rot="2348753">
            <a:off x="24494187" y="14853417"/>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eft Arrow 43"/>
          <p:cNvSpPr/>
          <p:nvPr/>
        </p:nvSpPr>
        <p:spPr>
          <a:xfrm>
            <a:off x="24269918" y="182670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26829107" y="11813329"/>
            <a:ext cx="2981892" cy="707886"/>
          </a:xfrm>
          <a:prstGeom prst="rect">
            <a:avLst/>
          </a:prstGeom>
          <a:noFill/>
        </p:spPr>
        <p:txBody>
          <a:bodyPr wrap="square" rtlCol="0">
            <a:spAutoFit/>
          </a:bodyPr>
          <a:lstStyle/>
          <a:p>
            <a:r>
              <a:rPr lang="en-US" sz="4000" dirty="0">
                <a:latin typeface="Monaco" charset="0"/>
                <a:ea typeface="Monaco" charset="0"/>
                <a:cs typeface="Monaco" charset="0"/>
              </a:rPr>
              <a:t>(𝘹50)</a:t>
            </a:r>
          </a:p>
        </p:txBody>
      </p:sp>
      <p:pic>
        <p:nvPicPr>
          <p:cNvPr id="47" name="Picture 4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7683314" y="27638673"/>
            <a:ext cx="4814391" cy="4972005"/>
          </a:xfrm>
          <a:prstGeom prst="rect">
            <a:avLst/>
          </a:prstGeom>
        </p:spPr>
      </p:pic>
      <p:sp>
        <p:nvSpPr>
          <p:cNvPr id="48" name="TextBox 47"/>
          <p:cNvSpPr txBox="1"/>
          <p:nvPr/>
        </p:nvSpPr>
        <p:spPr>
          <a:xfrm>
            <a:off x="17531420" y="26823004"/>
            <a:ext cx="6089086" cy="861774"/>
          </a:xfrm>
          <a:prstGeom prst="rect">
            <a:avLst/>
          </a:prstGeom>
          <a:noFill/>
        </p:spPr>
        <p:txBody>
          <a:bodyPr wrap="square" rtlCol="0">
            <a:spAutoFit/>
          </a:bodyPr>
          <a:lstStyle/>
          <a:p>
            <a:r>
              <a:rPr lang="en-US" sz="5000" i="1" dirty="0">
                <a:latin typeface="Calibri" charset="0"/>
                <a:ea typeface="Calibri" charset="0"/>
                <a:cs typeface="Calibri" charset="0"/>
              </a:rPr>
              <a:t>What is a Model?</a:t>
            </a:r>
          </a:p>
        </p:txBody>
      </p:sp>
      <p:sp>
        <p:nvSpPr>
          <p:cNvPr id="50" name="TextBox 49"/>
          <p:cNvSpPr txBox="1"/>
          <p:nvPr/>
        </p:nvSpPr>
        <p:spPr>
          <a:xfrm>
            <a:off x="952901" y="42454154"/>
            <a:ext cx="15109999" cy="707886"/>
          </a:xfrm>
          <a:prstGeom prst="rect">
            <a:avLst/>
          </a:prstGeom>
          <a:noFill/>
        </p:spPr>
        <p:txBody>
          <a:bodyPr wrap="square" rtlCol="0">
            <a:spAutoFit/>
          </a:bodyPr>
          <a:lstStyle/>
          <a:p>
            <a:r>
              <a:rPr lang="en-US" sz="4000" dirty="0"/>
              <a:t>Figure 2. 200 Nucleotide Datasets with 50 alignments per dataset </a:t>
            </a:r>
          </a:p>
        </p:txBody>
      </p:sp>
      <p:sp>
        <p:nvSpPr>
          <p:cNvPr id="51" name="Rectangle 50"/>
          <p:cNvSpPr/>
          <p:nvPr/>
        </p:nvSpPr>
        <p:spPr>
          <a:xfrm>
            <a:off x="17177092" y="33171712"/>
            <a:ext cx="15002752" cy="685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805581" y="15271158"/>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Protein Model Selection</a:t>
            </a:r>
          </a:p>
        </p:txBody>
      </p:sp>
      <p:sp>
        <p:nvSpPr>
          <p:cNvPr id="53" name="Rectangle 52"/>
          <p:cNvSpPr/>
          <p:nvPr/>
        </p:nvSpPr>
        <p:spPr>
          <a:xfrm>
            <a:off x="805581" y="16285547"/>
            <a:ext cx="15636240" cy="118157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834889" y="29120343"/>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Nucleotide Model Selection</a:t>
            </a:r>
          </a:p>
        </p:txBody>
      </p:sp>
      <p:sp>
        <p:nvSpPr>
          <p:cNvPr id="62" name="Rectangle 61"/>
          <p:cNvSpPr/>
          <p:nvPr/>
        </p:nvSpPr>
        <p:spPr>
          <a:xfrm>
            <a:off x="800618" y="30313999"/>
            <a:ext cx="15690472" cy="119273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17177092" y="33048823"/>
            <a:ext cx="15002752" cy="1390962"/>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Conclusions</a:t>
            </a:r>
          </a:p>
        </p:txBody>
      </p:sp>
      <p:sp>
        <p:nvSpPr>
          <p:cNvPr id="66" name="Rectangle 65"/>
          <p:cNvSpPr/>
          <p:nvPr/>
        </p:nvSpPr>
        <p:spPr>
          <a:xfrm>
            <a:off x="17192793" y="40144635"/>
            <a:ext cx="14974138" cy="102512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References</a:t>
            </a:r>
          </a:p>
        </p:txBody>
      </p:sp>
      <p:sp>
        <p:nvSpPr>
          <p:cNvPr id="68" name="TextBox 67"/>
          <p:cNvSpPr txBox="1"/>
          <p:nvPr/>
        </p:nvSpPr>
        <p:spPr>
          <a:xfrm>
            <a:off x="17174845" y="41154033"/>
            <a:ext cx="14820505" cy="3016210"/>
          </a:xfrm>
          <a:prstGeom prst="rect">
            <a:avLst/>
          </a:prstGeom>
          <a:noFill/>
        </p:spPr>
        <p:txBody>
          <a:bodyPr wrap="square" rtlCol="0">
            <a:spAutoFit/>
          </a:bodyPr>
          <a:lstStyle/>
          <a:p>
            <a:pPr marL="457200" indent="-457200">
              <a:buAutoNum type="arabicPeriod"/>
            </a:pPr>
            <a:r>
              <a:rPr lang="en-US" sz="2000" dirty="0" err="1"/>
              <a:t>Proux</a:t>
            </a:r>
            <a:r>
              <a:rPr lang="en-US" sz="2000" dirty="0"/>
              <a:t> 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a:t>
            </a:r>
          </a:p>
          <a:p>
            <a:pPr marL="457200" indent="-457200">
              <a:buAutoNum type="arabicPeriod"/>
            </a:pPr>
            <a:r>
              <a:rPr lang="en-US" sz="2000" dirty="0" err="1"/>
              <a:t>Sela</a:t>
            </a:r>
            <a:r>
              <a:rPr lang="en-US" sz="2000" dirty="0"/>
              <a:t> 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a:t>
            </a:r>
          </a:p>
          <a:p>
            <a:pPr marL="457200" indent="-457200">
              <a:buAutoNum type="arabicPeriod"/>
            </a:pPr>
            <a:r>
              <a:rPr lang="en-US" sz="2000" dirty="0" err="1"/>
              <a:t>Spielman</a:t>
            </a:r>
            <a:r>
              <a:rPr lang="en-US" sz="2000" dirty="0"/>
              <a:t> 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doi:10.1093/</a:t>
            </a:r>
            <a:r>
              <a:rPr lang="en-US" sz="2000" dirty="0" err="1"/>
              <a:t>molbev</a:t>
            </a:r>
            <a:r>
              <a:rPr lang="en-US" sz="2000" dirty="0"/>
              <a:t>/msu183</a:t>
            </a:r>
          </a:p>
          <a:p>
            <a:pPr marL="457200" indent="-457200">
              <a:buAutoNum type="arabicPeriod"/>
            </a:pPr>
            <a:r>
              <a:rPr lang="en-US" sz="2000" dirty="0"/>
              <a:t>L.-T.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13"/>
              </a:rPr>
              <a:t>https://doi.org/10.1093/molbev/msu300</a:t>
            </a:r>
            <a:r>
              <a:rPr lang="en-US" sz="2000" dirty="0"/>
              <a:t> </a:t>
            </a:r>
          </a:p>
          <a:p>
            <a:endParaRPr lang="en-US" sz="3000" dirty="0"/>
          </a:p>
        </p:txBody>
      </p:sp>
      <p:sp>
        <p:nvSpPr>
          <p:cNvPr id="69" name="TextBox 68"/>
          <p:cNvSpPr txBox="1"/>
          <p:nvPr/>
        </p:nvSpPr>
        <p:spPr>
          <a:xfrm>
            <a:off x="17484714" y="34516905"/>
            <a:ext cx="13947786" cy="4708981"/>
          </a:xfrm>
          <a:prstGeom prst="rect">
            <a:avLst/>
          </a:prstGeom>
          <a:noFill/>
        </p:spPr>
        <p:txBody>
          <a:bodyPr wrap="square" rtlCol="0">
            <a:spAutoFit/>
          </a:bodyPr>
          <a:lstStyle/>
          <a:p>
            <a:pPr marL="1143000" indent="-1143000">
              <a:buFont typeface="Arial" charset="0"/>
              <a:buChar char="•"/>
            </a:pPr>
            <a:r>
              <a:rPr lang="en-US" sz="5000" dirty="0"/>
              <a:t>Multiple models can be determined as best fitting for the same dataset</a:t>
            </a:r>
          </a:p>
          <a:p>
            <a:pPr marL="1143000" indent="-1143000">
              <a:buFont typeface="Arial" charset="0"/>
              <a:buChar char="•"/>
            </a:pPr>
            <a:r>
              <a:rPr lang="en-US" sz="5000" dirty="0"/>
              <a:t>Highest number of multiple best-fitting models found is 7, out of 50 different alignments</a:t>
            </a:r>
          </a:p>
          <a:p>
            <a:pPr marL="1143000" indent="-1143000">
              <a:buFont typeface="Arial" charset="0"/>
              <a:buChar char="•"/>
            </a:pPr>
            <a:r>
              <a:rPr lang="en-US" sz="5000" dirty="0"/>
              <a:t>Different Information Criteria favor different models</a:t>
            </a:r>
          </a:p>
        </p:txBody>
      </p:sp>
      <p:pic>
        <p:nvPicPr>
          <p:cNvPr id="10" name="Picture 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7224317" y="16983302"/>
            <a:ext cx="6400800" cy="4572000"/>
          </a:xfrm>
          <a:prstGeom prst="rect">
            <a:avLst/>
          </a:prstGeom>
        </p:spPr>
      </p:pic>
      <p:pic>
        <p:nvPicPr>
          <p:cNvPr id="11" name="Picture 1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74951" y="12470623"/>
            <a:ext cx="6400800" cy="4572000"/>
          </a:xfrm>
          <a:prstGeom prst="rect">
            <a:avLst/>
          </a:prstGeom>
        </p:spPr>
      </p:pic>
      <p:pic>
        <p:nvPicPr>
          <p:cNvPr id="49" name="Picture 4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11089" y="16504715"/>
            <a:ext cx="15544800" cy="11430000"/>
          </a:xfrm>
          <a:prstGeom prst="rect">
            <a:avLst/>
          </a:prstGeom>
        </p:spPr>
      </p:pic>
    </p:spTree>
    <p:extLst>
      <p:ext uri="{BB962C8B-B14F-4D97-AF65-F5344CB8AC3E}">
        <p14:creationId xmlns:p14="http://schemas.microsoft.com/office/powerpoint/2010/main" val="2076128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86337" y="968192"/>
            <a:ext cx="29196616" cy="2262381"/>
          </a:xfrm>
        </p:spPr>
        <p:txBody>
          <a:bodyPr>
            <a:noAutofit/>
          </a:bodyPr>
          <a:lstStyle/>
          <a:p>
            <a:r>
              <a:rPr lang="en-US" sz="8000" b="1" dirty="0"/>
              <a:t>Phylogenetic Model Selection is Sensitive to Alignment Quality</a:t>
            </a:r>
          </a:p>
        </p:txBody>
      </p:sp>
      <p:sp>
        <p:nvSpPr>
          <p:cNvPr id="4" name="Rectangle 3"/>
          <p:cNvSpPr/>
          <p:nvPr/>
        </p:nvSpPr>
        <p:spPr>
          <a:xfrm>
            <a:off x="5441792" y="3020419"/>
            <a:ext cx="21242216" cy="1092607"/>
          </a:xfrm>
          <a:prstGeom prst="rect">
            <a:avLst/>
          </a:prstGeom>
        </p:spPr>
        <p:txBody>
          <a:bodyPr wrap="square">
            <a:spAutoFit/>
          </a:bodyPr>
          <a:lstStyle/>
          <a:p>
            <a:pPr algn="ctr"/>
            <a:r>
              <a:rPr lang="en-US" sz="6500" dirty="0"/>
              <a:t>Molly Miraglia¹ and Stephanie J. Spielman²</a:t>
            </a:r>
          </a:p>
        </p:txBody>
      </p:sp>
      <p:sp>
        <p:nvSpPr>
          <p:cNvPr id="5" name="Rectangle 4"/>
          <p:cNvSpPr/>
          <p:nvPr/>
        </p:nvSpPr>
        <p:spPr>
          <a:xfrm>
            <a:off x="7671706" y="3972646"/>
            <a:ext cx="17966367" cy="1323439"/>
          </a:xfrm>
          <a:prstGeom prst="rect">
            <a:avLst/>
          </a:prstGeom>
        </p:spPr>
        <p:txBody>
          <a:bodyPr wrap="square">
            <a:spAutoFit/>
          </a:bodyPr>
          <a:lstStyle/>
          <a:p>
            <a:r>
              <a:rPr lang="en-US" sz="4000" i="1" baseline="30000" dirty="0"/>
              <a:t>1</a:t>
            </a:r>
            <a:r>
              <a:rPr lang="en-US" sz="4000" i="1" dirty="0"/>
              <a:t>Department of Molecular and Cellular Biosciences, Rowan University, Glassboro NJ</a:t>
            </a:r>
          </a:p>
          <a:p>
            <a:r>
              <a:rPr lang="en-US" sz="4000" i="1" baseline="30000" dirty="0"/>
              <a:t>2</a:t>
            </a:r>
            <a:r>
              <a:rPr lang="en-US" sz="4000" i="1" dirty="0"/>
              <a:t>Department of Biological Sciences, Rowan University, Glassboro NJ</a:t>
            </a:r>
            <a:endParaRPr lang="en-US" sz="6500" i="1" dirty="0"/>
          </a:p>
        </p:txBody>
      </p:sp>
      <p:sp>
        <p:nvSpPr>
          <p:cNvPr id="9" name="TextBox 8"/>
          <p:cNvSpPr txBox="1"/>
          <p:nvPr/>
        </p:nvSpPr>
        <p:spPr>
          <a:xfrm>
            <a:off x="1479573" y="7233490"/>
            <a:ext cx="13561875" cy="9510296"/>
          </a:xfrm>
          <a:prstGeom prst="rect">
            <a:avLst/>
          </a:prstGeom>
          <a:noFill/>
        </p:spPr>
        <p:txBody>
          <a:bodyPr wrap="square" rtlCol="0">
            <a:spAutoFit/>
          </a:bodyPr>
          <a:lstStyle/>
          <a:p>
            <a:r>
              <a:rPr lang="en-US" sz="3400" dirty="0"/>
              <a:t>An 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endParaRPr lang="en-US" dirty="0"/>
          </a:p>
        </p:txBody>
      </p:sp>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249" y="127490"/>
            <a:ext cx="4996543" cy="187370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grpSp>
        <p:nvGrpSpPr>
          <p:cNvPr id="25" name="Group 24">
            <a:extLst>
              <a:ext uri="{FF2B5EF4-FFF2-40B4-BE49-F238E27FC236}">
                <a16:creationId xmlns:a16="http://schemas.microsoft.com/office/drawing/2014/main" xmlns="" id="{76448657-3438-8641-9685-EB216C24D3B5}"/>
              </a:ext>
            </a:extLst>
          </p:cNvPr>
          <p:cNvGrpSpPr/>
          <p:nvPr/>
        </p:nvGrpSpPr>
        <p:grpSpPr>
          <a:xfrm>
            <a:off x="17388557" y="7070820"/>
            <a:ext cx="14815125" cy="5547091"/>
            <a:chOff x="17414375" y="7134902"/>
            <a:chExt cx="14815125" cy="5547091"/>
          </a:xfrm>
        </p:grpSpPr>
        <p:sp>
          <p:nvSpPr>
            <p:cNvPr id="26" name="TextBox 25"/>
            <p:cNvSpPr txBox="1"/>
            <p:nvPr/>
          </p:nvSpPr>
          <p:spPr>
            <a:xfrm>
              <a:off x="24443583" y="8280788"/>
              <a:ext cx="7758926" cy="4401205"/>
            </a:xfrm>
            <a:prstGeom prst="rect">
              <a:avLst/>
            </a:prstGeom>
            <a:noFill/>
          </p:spPr>
          <p:txBody>
            <a:bodyPr wrap="square" rtlCol="0">
              <a:spAutoFit/>
            </a:bodyPr>
            <a:lstStyle/>
            <a:p>
              <a:pPr marL="571500" indent="-571500">
                <a:buFont typeface="Arial" charset="0"/>
                <a:buChar char="•"/>
              </a:pPr>
              <a:r>
                <a:rPr lang="en-US" sz="4000" dirty="0"/>
                <a:t>Rank all possible models by AIC, </a:t>
              </a:r>
              <a:r>
                <a:rPr lang="en-US" sz="4000" dirty="0" err="1"/>
                <a:t>AICc</a:t>
              </a:r>
              <a:r>
                <a:rPr lang="en-US" sz="4000" dirty="0"/>
                <a:t>, or BIC </a:t>
              </a:r>
            </a:p>
            <a:p>
              <a:pPr marL="571500" indent="-571500">
                <a:buFont typeface="Arial" charset="0"/>
                <a:buChar char="•"/>
              </a:pPr>
              <a:r>
                <a:rPr lang="en-US" sz="4000" dirty="0"/>
                <a:t>AIC, </a:t>
              </a:r>
              <a:r>
                <a:rPr lang="en-US" sz="4000" dirty="0" err="1"/>
                <a:t>AICc</a:t>
              </a:r>
              <a:r>
                <a:rPr lang="en-US" sz="4000" dirty="0"/>
                <a:t>, and BIC measure a model’s goodness of fit to the data</a:t>
              </a:r>
            </a:p>
            <a:p>
              <a:pPr marL="571500" indent="-571500">
                <a:buFont typeface="Arial" charset="0"/>
                <a:buChar char="•"/>
              </a:pPr>
              <a:r>
                <a:rPr lang="en-US" sz="4000" dirty="0"/>
                <a:t>Model with lowest score is chosen as the best-fitting model</a:t>
              </a:r>
            </a:p>
          </p:txBody>
        </p:sp>
        <p:sp>
          <p:nvSpPr>
            <p:cNvPr id="48" name="TextBox 47"/>
            <p:cNvSpPr txBox="1"/>
            <p:nvPr/>
          </p:nvSpPr>
          <p:spPr>
            <a:xfrm>
              <a:off x="17704410" y="7136118"/>
              <a:ext cx="6614034" cy="1631216"/>
            </a:xfrm>
            <a:prstGeom prst="rect">
              <a:avLst/>
            </a:prstGeom>
            <a:noFill/>
          </p:spPr>
          <p:txBody>
            <a:bodyPr wrap="square" rtlCol="0">
              <a:spAutoFit/>
            </a:bodyPr>
            <a:lstStyle/>
            <a:p>
              <a:pPr algn="ctr"/>
              <a:r>
                <a:rPr lang="en-US" sz="5000" i="1" dirty="0">
                  <a:latin typeface="Calibri" charset="0"/>
                  <a:ea typeface="Calibri" charset="0"/>
                  <a:cs typeface="Calibri" charset="0"/>
                </a:rPr>
                <a:t>What is a phylogenetic model?</a:t>
              </a:r>
            </a:p>
          </p:txBody>
        </p:sp>
        <p:pic>
          <p:nvPicPr>
            <p:cNvPr id="21" name="Picture 20">
              <a:extLst>
                <a:ext uri="{FF2B5EF4-FFF2-40B4-BE49-F238E27FC236}">
                  <a16:creationId xmlns:a16="http://schemas.microsoft.com/office/drawing/2014/main" xmlns="" id="{3F95ECC9-24E3-764D-9E44-CE653B9C0327}"/>
                </a:ext>
              </a:extLst>
            </p:cNvPr>
            <p:cNvPicPr>
              <a:picLocks noChangeAspect="1"/>
            </p:cNvPicPr>
            <p:nvPr/>
          </p:nvPicPr>
          <p:blipFill>
            <a:blip r:embed="rId5"/>
            <a:stretch>
              <a:fillRect/>
            </a:stretch>
          </p:blipFill>
          <p:spPr>
            <a:xfrm>
              <a:off x="17414375" y="9039845"/>
              <a:ext cx="6728729" cy="3027928"/>
            </a:xfrm>
            <a:prstGeom prst="rect">
              <a:avLst/>
            </a:prstGeom>
          </p:spPr>
        </p:pic>
        <p:sp>
          <p:nvSpPr>
            <p:cNvPr id="57" name="TextBox 56">
              <a:extLst>
                <a:ext uri="{FF2B5EF4-FFF2-40B4-BE49-F238E27FC236}">
                  <a16:creationId xmlns:a16="http://schemas.microsoft.com/office/drawing/2014/main" xmlns="" id="{149DA883-7434-5B46-B218-519E075EA634}"/>
                </a:ext>
              </a:extLst>
            </p:cNvPr>
            <p:cNvSpPr txBox="1"/>
            <p:nvPr/>
          </p:nvSpPr>
          <p:spPr>
            <a:xfrm>
              <a:off x="24962839" y="7134902"/>
              <a:ext cx="7266661" cy="861774"/>
            </a:xfrm>
            <a:prstGeom prst="rect">
              <a:avLst/>
            </a:prstGeom>
            <a:noFill/>
          </p:spPr>
          <p:txBody>
            <a:bodyPr wrap="square" rtlCol="0">
              <a:spAutoFit/>
            </a:bodyPr>
            <a:lstStyle/>
            <a:p>
              <a:r>
                <a:rPr lang="en-US" sz="5000" i="1" dirty="0">
                  <a:latin typeface="Calibri" charset="0"/>
                  <a:ea typeface="Calibri" charset="0"/>
                  <a:cs typeface="Calibri" charset="0"/>
                </a:rPr>
                <a:t>What is model selection?</a:t>
              </a:r>
            </a:p>
          </p:txBody>
        </p:sp>
      </p:grpSp>
      <p:grpSp>
        <p:nvGrpSpPr>
          <p:cNvPr id="115" name="Group 114">
            <a:extLst>
              <a:ext uri="{FF2B5EF4-FFF2-40B4-BE49-F238E27FC236}">
                <a16:creationId xmlns:a16="http://schemas.microsoft.com/office/drawing/2014/main" xmlns="" id="{16A24C4F-D41E-0848-84F8-16B704BE29B7}"/>
              </a:ext>
            </a:extLst>
          </p:cNvPr>
          <p:cNvGrpSpPr/>
          <p:nvPr/>
        </p:nvGrpSpPr>
        <p:grpSpPr>
          <a:xfrm>
            <a:off x="17639523" y="15455969"/>
            <a:ext cx="9974051" cy="14656267"/>
            <a:chOff x="17574209" y="15760767"/>
            <a:chExt cx="9974051" cy="14656267"/>
          </a:xfrm>
        </p:grpSpPr>
        <p:sp>
          <p:nvSpPr>
            <p:cNvPr id="36" name="Left Arrow 35"/>
            <p:cNvSpPr/>
            <p:nvPr/>
          </p:nvSpPr>
          <p:spPr>
            <a:xfrm rot="7867150">
              <a:off x="21120417" y="25264930"/>
              <a:ext cx="7424821" cy="51233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xmlns="" id="{2CC06D9B-EE4B-9F41-8416-C65E56F42160}"/>
                </a:ext>
              </a:extLst>
            </p:cNvPr>
            <p:cNvGrpSpPr/>
            <p:nvPr/>
          </p:nvGrpSpPr>
          <p:grpSpPr>
            <a:xfrm>
              <a:off x="17574209" y="15760767"/>
              <a:ext cx="6238103" cy="14656267"/>
              <a:chOff x="19869021" y="15211536"/>
              <a:chExt cx="6238103" cy="14656267"/>
            </a:xfrm>
          </p:grpSpPr>
          <p:sp>
            <p:nvSpPr>
              <p:cNvPr id="75" name="Rounded Rectangle 74">
                <a:extLst>
                  <a:ext uri="{FF2B5EF4-FFF2-40B4-BE49-F238E27FC236}">
                    <a16:creationId xmlns:a16="http://schemas.microsoft.com/office/drawing/2014/main" xmlns="" id="{11599C36-EFCD-0F4B-859D-1598F63E9954}"/>
                  </a:ext>
                </a:extLst>
              </p:cNvPr>
              <p:cNvSpPr/>
              <p:nvPr/>
            </p:nvSpPr>
            <p:spPr>
              <a:xfrm>
                <a:off x="19869021" y="20531171"/>
                <a:ext cx="6145359" cy="5085616"/>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ounded Rectangle 34">
                <a:extLst>
                  <a:ext uri="{FF2B5EF4-FFF2-40B4-BE49-F238E27FC236}">
                    <a16:creationId xmlns:a16="http://schemas.microsoft.com/office/drawing/2014/main" xmlns="" id="{77C8564E-F064-6C48-9087-BB15DBF6372D}"/>
                  </a:ext>
                </a:extLst>
              </p:cNvPr>
              <p:cNvSpPr/>
              <p:nvPr/>
            </p:nvSpPr>
            <p:spPr>
              <a:xfrm>
                <a:off x="20719284" y="15211536"/>
                <a:ext cx="4751257" cy="3011739"/>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Box 38"/>
              <p:cNvSpPr txBox="1"/>
              <p:nvPr/>
            </p:nvSpPr>
            <p:spPr>
              <a:xfrm>
                <a:off x="21081397" y="15467584"/>
                <a:ext cx="4027029" cy="2308324"/>
              </a:xfrm>
              <a:prstGeom prst="rect">
                <a:avLst/>
              </a:prstGeom>
              <a:noFill/>
            </p:spPr>
            <p:txBody>
              <a:bodyPr wrap="square" rtlCol="0">
                <a:spAutoFit/>
              </a:bodyPr>
              <a:lstStyle/>
              <a:p>
                <a:pPr algn="ctr"/>
                <a:r>
                  <a:rPr lang="en-US" sz="3600" dirty="0"/>
                  <a:t>Collect 200 sets of nucleotide and protein orthologs from </a:t>
                </a:r>
                <a:r>
                  <a:rPr lang="en-US" sz="3600" dirty="0" err="1"/>
                  <a:t>Selectome</a:t>
                </a:r>
                <a:r>
                  <a:rPr lang="en-US" sz="3600" baseline="30000" dirty="0"/>
                  <a:t>[1]</a:t>
                </a:r>
                <a:endParaRPr lang="en-US" sz="3600" dirty="0"/>
              </a:p>
            </p:txBody>
          </p:sp>
          <p:grpSp>
            <p:nvGrpSpPr>
              <p:cNvPr id="45" name="Group 44">
                <a:extLst>
                  <a:ext uri="{FF2B5EF4-FFF2-40B4-BE49-F238E27FC236}">
                    <a16:creationId xmlns:a16="http://schemas.microsoft.com/office/drawing/2014/main" xmlns="" id="{351DDEB5-DF5A-6F4A-8B59-4DBAAD4061A4}"/>
                  </a:ext>
                </a:extLst>
              </p:cNvPr>
              <p:cNvGrpSpPr/>
              <p:nvPr/>
            </p:nvGrpSpPr>
            <p:grpSpPr>
              <a:xfrm>
                <a:off x="19939564" y="20675272"/>
                <a:ext cx="6167560" cy="4860228"/>
                <a:chOff x="40653990" y="18521476"/>
                <a:chExt cx="6167560" cy="4860228"/>
              </a:xfrm>
            </p:grpSpPr>
            <p:sp>
              <p:nvSpPr>
                <p:cNvPr id="32" name="Rectangle 31"/>
                <p:cNvSpPr/>
                <p:nvPr/>
              </p:nvSpPr>
              <p:spPr>
                <a:xfrm>
                  <a:off x="40719605" y="19968984"/>
                  <a:ext cx="2075503" cy="2677656"/>
                </a:xfrm>
                <a:prstGeom prst="rect">
                  <a:avLst/>
                </a:prstGeom>
              </p:spPr>
              <p:txBody>
                <a:bodyPr wrap="square">
                  <a:spAutoFit/>
                </a:bodyPr>
                <a:lstStyle/>
                <a:p>
                  <a:pPr lvl="0"/>
                  <a:r>
                    <a:rPr lang="en-US" sz="5600" dirty="0">
                      <a:latin typeface="Menlo" charset="0"/>
                      <a:ea typeface="Menlo" charset="0"/>
                      <a:cs typeface="Menlo" charset="0"/>
                    </a:rPr>
                    <a:t>CAT</a:t>
                  </a:r>
                </a:p>
                <a:p>
                  <a:pPr lvl="0"/>
                  <a:r>
                    <a:rPr lang="en-US" sz="5600" dirty="0">
                      <a:latin typeface="Menlo" charset="0"/>
                      <a:ea typeface="Menlo" charset="0"/>
                      <a:cs typeface="Menlo" charset="0"/>
                    </a:rPr>
                    <a:t>CAG</a:t>
                  </a:r>
                </a:p>
                <a:p>
                  <a:pPr lvl="0"/>
                  <a:r>
                    <a:rPr lang="en-US" sz="5600" dirty="0">
                      <a:latin typeface="Menlo" charset="0"/>
                      <a:ea typeface="Menlo" charset="0"/>
                      <a:cs typeface="Menlo" charset="0"/>
                    </a:rPr>
                    <a:t>CT</a:t>
                  </a:r>
                </a:p>
              </p:txBody>
            </p:sp>
            <p:sp>
              <p:nvSpPr>
                <p:cNvPr id="33" name="Rectangle 32"/>
                <p:cNvSpPr/>
                <p:nvPr/>
              </p:nvSpPr>
              <p:spPr>
                <a:xfrm>
                  <a:off x="44331073" y="19682127"/>
                  <a:ext cx="2219238" cy="1292662"/>
                </a:xfrm>
                <a:prstGeom prst="rect">
                  <a:avLst/>
                </a:prstGeom>
              </p:spPr>
              <p:txBody>
                <a:bodyPr wrap="square">
                  <a:spAutoFit/>
                </a:bodyPr>
                <a:lstStyle/>
                <a:p>
                  <a:pPr lvl="0"/>
                  <a:r>
                    <a:rPr lang="en-US" sz="2600" dirty="0">
                      <a:latin typeface="Menlo" charset="0"/>
                      <a:ea typeface="Menlo" charset="0"/>
                      <a:cs typeface="Menlo" charset="0"/>
                    </a:rPr>
                    <a:t>CAT-</a:t>
                  </a:r>
                </a:p>
                <a:p>
                  <a:pPr lvl="0"/>
                  <a:r>
                    <a:rPr lang="en-US" sz="2600" dirty="0">
                      <a:latin typeface="Menlo" charset="0"/>
                      <a:ea typeface="Menlo" charset="0"/>
                      <a:cs typeface="Menlo" charset="0"/>
                    </a:rPr>
                    <a:t>CA-G</a:t>
                  </a:r>
                </a:p>
                <a:p>
                  <a:pPr lvl="0"/>
                  <a:r>
                    <a:rPr lang="en-US" sz="2600" dirty="0">
                      <a:latin typeface="Menlo" charset="0"/>
                      <a:ea typeface="Menlo" charset="0"/>
                      <a:cs typeface="Menlo" charset="0"/>
                    </a:rPr>
                    <a:t>CT--</a:t>
                  </a:r>
                </a:p>
              </p:txBody>
            </p:sp>
            <p:sp>
              <p:nvSpPr>
                <p:cNvPr id="34" name="Rectangle 33"/>
                <p:cNvSpPr/>
                <p:nvPr/>
              </p:nvSpPr>
              <p:spPr>
                <a:xfrm>
                  <a:off x="44331073" y="21987757"/>
                  <a:ext cx="2219238" cy="1292662"/>
                </a:xfrm>
                <a:prstGeom prst="rect">
                  <a:avLst/>
                </a:prstGeom>
              </p:spPr>
              <p:txBody>
                <a:bodyPr wrap="square">
                  <a:spAutoFit/>
                </a:bodyPr>
                <a:lstStyle/>
                <a:p>
                  <a:pPr lvl="0"/>
                  <a:r>
                    <a:rPr lang="en-US" sz="2600" dirty="0">
                      <a:latin typeface="Menlo" charset="0"/>
                      <a:ea typeface="Menlo" charset="0"/>
                      <a:cs typeface="Menlo" charset="0"/>
                    </a:rPr>
                    <a:t>CA-T</a:t>
                  </a:r>
                </a:p>
                <a:p>
                  <a:pPr lvl="0"/>
                  <a:r>
                    <a:rPr lang="en-US" sz="2600" dirty="0">
                      <a:latin typeface="Menlo" charset="0"/>
                      <a:ea typeface="Menlo" charset="0"/>
                      <a:cs typeface="Menlo" charset="0"/>
                    </a:rPr>
                    <a:t>CAG-</a:t>
                  </a:r>
                </a:p>
                <a:p>
                  <a:pPr lvl="0"/>
                  <a:r>
                    <a:rPr lang="en-US" sz="2600" dirty="0">
                      <a:latin typeface="Menlo" charset="0"/>
                      <a:ea typeface="Menlo" charset="0"/>
                      <a:cs typeface="Menlo" charset="0"/>
                    </a:rPr>
                    <a:t>C--T</a:t>
                  </a:r>
                </a:p>
              </p:txBody>
            </p:sp>
            <p:sp>
              <p:nvSpPr>
                <p:cNvPr id="38" name="Right Arrow 37"/>
                <p:cNvSpPr/>
                <p:nvPr/>
              </p:nvSpPr>
              <p:spPr>
                <a:xfrm rot="1393678">
                  <a:off x="42333539" y="22192726"/>
                  <a:ext cx="1702980" cy="2896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40653990" y="18521476"/>
                  <a:ext cx="6167560" cy="1200329"/>
                </a:xfrm>
                <a:prstGeom prst="rect">
                  <a:avLst/>
                </a:prstGeom>
                <a:noFill/>
              </p:spPr>
              <p:txBody>
                <a:bodyPr wrap="square" rtlCol="0">
                  <a:spAutoFit/>
                </a:bodyPr>
                <a:lstStyle/>
                <a:p>
                  <a:pPr algn="ctr"/>
                  <a:r>
                    <a:rPr lang="en-US" sz="3600" dirty="0"/>
                    <a:t>Generate 50 different alignments for each dataset</a:t>
                  </a:r>
                  <a:r>
                    <a:rPr lang="en-US" sz="3600" baseline="30000" dirty="0"/>
                    <a:t>[2,3]</a:t>
                  </a:r>
                  <a:endParaRPr lang="en-US" sz="3600" dirty="0"/>
                </a:p>
              </p:txBody>
            </p:sp>
            <p:sp>
              <p:nvSpPr>
                <p:cNvPr id="41" name="Right Arrow 40"/>
                <p:cNvSpPr/>
                <p:nvPr/>
              </p:nvSpPr>
              <p:spPr>
                <a:xfrm rot="20573900">
                  <a:off x="42344445" y="20198809"/>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42979327" y="22519930"/>
                  <a:ext cx="1590878" cy="861774"/>
                </a:xfrm>
                <a:prstGeom prst="rect">
                  <a:avLst/>
                </a:prstGeom>
                <a:noFill/>
              </p:spPr>
              <p:txBody>
                <a:bodyPr wrap="square" rtlCol="0">
                  <a:spAutoFit/>
                </a:bodyPr>
                <a:lstStyle/>
                <a:p>
                  <a:r>
                    <a:rPr lang="en-US" sz="5000" dirty="0">
                      <a:solidFill>
                        <a:schemeClr val="accent1">
                          <a:lumMod val="75000"/>
                        </a:schemeClr>
                      </a:solidFill>
                      <a:latin typeface="Monaco" charset="0"/>
                      <a:ea typeface="Monaco" charset="0"/>
                      <a:cs typeface="Monaco" charset="0"/>
                    </a:rPr>
                    <a:t>...</a:t>
                  </a:r>
                </a:p>
              </p:txBody>
            </p:sp>
            <p:sp>
              <p:nvSpPr>
                <p:cNvPr id="72" name="Right Arrow 71">
                  <a:extLst>
                    <a:ext uri="{FF2B5EF4-FFF2-40B4-BE49-F238E27FC236}">
                      <a16:creationId xmlns:a16="http://schemas.microsoft.com/office/drawing/2014/main" xmlns="" id="{37AE7534-F662-6B42-881C-8A58F61E79E4}"/>
                    </a:ext>
                  </a:extLst>
                </p:cNvPr>
                <p:cNvSpPr/>
                <p:nvPr/>
              </p:nvSpPr>
              <p:spPr>
                <a:xfrm>
                  <a:off x="42435402" y="21268685"/>
                  <a:ext cx="2864929" cy="2877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xmlns="" id="{65253E62-B2BF-A744-9298-68EF19E6EEC0}"/>
                    </a:ext>
                  </a:extLst>
                </p:cNvPr>
                <p:cNvSpPr/>
                <p:nvPr/>
              </p:nvSpPr>
              <p:spPr>
                <a:xfrm>
                  <a:off x="45426124" y="20727706"/>
                  <a:ext cx="1307389" cy="1292662"/>
                </a:xfrm>
                <a:prstGeom prst="rect">
                  <a:avLst/>
                </a:prstGeom>
              </p:spPr>
              <p:txBody>
                <a:bodyPr wrap="square">
                  <a:spAutoFit/>
                </a:bodyPr>
                <a:lstStyle/>
                <a:p>
                  <a:pPr lvl="0"/>
                  <a:r>
                    <a:rPr lang="en-US" sz="2600" dirty="0">
                      <a:latin typeface="Menlo" charset="0"/>
                      <a:ea typeface="Menlo" charset="0"/>
                      <a:cs typeface="Menlo" charset="0"/>
                    </a:rPr>
                    <a:t>CAT-</a:t>
                  </a:r>
                </a:p>
                <a:p>
                  <a:pPr lvl="0"/>
                  <a:r>
                    <a:rPr lang="en-US" sz="2600" dirty="0">
                      <a:latin typeface="Menlo" charset="0"/>
                      <a:ea typeface="Menlo" charset="0"/>
                      <a:cs typeface="Menlo" charset="0"/>
                    </a:rPr>
                    <a:t>CA-G</a:t>
                  </a:r>
                </a:p>
                <a:p>
                  <a:pPr lvl="0"/>
                  <a:r>
                    <a:rPr lang="en-US" sz="2600" dirty="0">
                      <a:latin typeface="Menlo" charset="0"/>
                      <a:ea typeface="Menlo" charset="0"/>
                      <a:cs typeface="Menlo" charset="0"/>
                    </a:rPr>
                    <a:t>C-T-</a:t>
                  </a:r>
                </a:p>
              </p:txBody>
            </p:sp>
          </p:grpSp>
          <p:sp>
            <p:nvSpPr>
              <p:cNvPr id="74" name="Left Arrow 73">
                <a:extLst>
                  <a:ext uri="{FF2B5EF4-FFF2-40B4-BE49-F238E27FC236}">
                    <a16:creationId xmlns:a16="http://schemas.microsoft.com/office/drawing/2014/main" xmlns="" id="{98FC893A-4E80-DD4A-B958-4761FBA2038E}"/>
                  </a:ext>
                </a:extLst>
              </p:cNvPr>
              <p:cNvSpPr/>
              <p:nvPr/>
            </p:nvSpPr>
            <p:spPr>
              <a:xfrm rot="16200000" flipV="1">
                <a:off x="22053812" y="19023788"/>
                <a:ext cx="1955563" cy="780718"/>
              </a:xfrm>
              <a:prstGeom prst="leftArrow">
                <a:avLst>
                  <a:gd name="adj1" fmla="val 54612"/>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ounded Rectangle 76">
                <a:extLst>
                  <a:ext uri="{FF2B5EF4-FFF2-40B4-BE49-F238E27FC236}">
                    <a16:creationId xmlns:a16="http://schemas.microsoft.com/office/drawing/2014/main" xmlns="" id="{A209E761-2344-B948-BC8D-3CFAC8EBED34}"/>
                  </a:ext>
                </a:extLst>
              </p:cNvPr>
              <p:cNvSpPr/>
              <p:nvPr/>
            </p:nvSpPr>
            <p:spPr>
              <a:xfrm>
                <a:off x="21331290" y="27913962"/>
                <a:ext cx="3401636" cy="195384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xmlns="" id="{8E28CB60-2C98-7844-9B34-63125898A40F}"/>
                  </a:ext>
                </a:extLst>
              </p:cNvPr>
              <p:cNvSpPr txBox="1"/>
              <p:nvPr/>
            </p:nvSpPr>
            <p:spPr>
              <a:xfrm>
                <a:off x="21306101" y="28047158"/>
                <a:ext cx="3441987" cy="1754326"/>
              </a:xfrm>
              <a:prstGeom prst="rect">
                <a:avLst/>
              </a:prstGeom>
              <a:noFill/>
            </p:spPr>
            <p:txBody>
              <a:bodyPr wrap="square" rtlCol="0">
                <a:spAutoFit/>
              </a:bodyPr>
              <a:lstStyle/>
              <a:p>
                <a:pPr algn="ctr"/>
                <a:r>
                  <a:rPr lang="en-US" sz="3600" dirty="0"/>
                  <a:t>Run model selection on all alignments</a:t>
                </a:r>
                <a:r>
                  <a:rPr lang="en-US" sz="3600" baseline="30000" dirty="0"/>
                  <a:t>[4]</a:t>
                </a:r>
                <a:endParaRPr lang="en-US" sz="3600" dirty="0"/>
              </a:p>
            </p:txBody>
          </p:sp>
          <p:sp>
            <p:nvSpPr>
              <p:cNvPr id="79" name="Left Arrow 78">
                <a:extLst>
                  <a:ext uri="{FF2B5EF4-FFF2-40B4-BE49-F238E27FC236}">
                    <a16:creationId xmlns:a16="http://schemas.microsoft.com/office/drawing/2014/main" xmlns="" id="{DE7D0019-132F-334F-AF4D-7A4CCCE2D5FD}"/>
                  </a:ext>
                </a:extLst>
              </p:cNvPr>
              <p:cNvSpPr/>
              <p:nvPr/>
            </p:nvSpPr>
            <p:spPr>
              <a:xfrm rot="16200000" flipV="1">
                <a:off x="22053812" y="26358499"/>
                <a:ext cx="1955563" cy="780718"/>
              </a:xfrm>
              <a:prstGeom prst="leftArrow">
                <a:avLst>
                  <a:gd name="adj1" fmla="val 54612"/>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0" name="Left Arrow 79">
              <a:extLst>
                <a:ext uri="{FF2B5EF4-FFF2-40B4-BE49-F238E27FC236}">
                  <a16:creationId xmlns:a16="http://schemas.microsoft.com/office/drawing/2014/main" xmlns="" id="{4D6D93C2-2379-5B40-B355-2D0572430448}"/>
                </a:ext>
              </a:extLst>
            </p:cNvPr>
            <p:cNvSpPr/>
            <p:nvPr/>
          </p:nvSpPr>
          <p:spPr>
            <a:xfrm rot="8898018" flipV="1">
              <a:off x="22392693" y="27664799"/>
              <a:ext cx="5155567" cy="45469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Left Arrow 80">
              <a:extLst>
                <a:ext uri="{FF2B5EF4-FFF2-40B4-BE49-F238E27FC236}">
                  <a16:creationId xmlns:a16="http://schemas.microsoft.com/office/drawing/2014/main" xmlns="" id="{CE096F1A-7949-584C-B213-93028DAD8DC0}"/>
                </a:ext>
              </a:extLst>
            </p:cNvPr>
            <p:cNvSpPr/>
            <p:nvPr/>
          </p:nvSpPr>
          <p:spPr>
            <a:xfrm rot="10800000">
              <a:off x="22753586" y="29835710"/>
              <a:ext cx="4236241" cy="46060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TextBox 67"/>
          <p:cNvSpPr txBox="1"/>
          <p:nvPr/>
        </p:nvSpPr>
        <p:spPr>
          <a:xfrm>
            <a:off x="17296588" y="41015849"/>
            <a:ext cx="14820505" cy="3016210"/>
          </a:xfrm>
          <a:prstGeom prst="rect">
            <a:avLst/>
          </a:prstGeom>
          <a:noFill/>
        </p:spPr>
        <p:txBody>
          <a:bodyPr wrap="square" rtlCol="0">
            <a:spAutoFit/>
          </a:bodyPr>
          <a:lstStyle/>
          <a:p>
            <a:pPr marL="457200" indent="-279400">
              <a:buAutoNum type="arabicPeriod"/>
            </a:pPr>
            <a:r>
              <a:rPr lang="en-US" sz="2000" dirty="0" err="1"/>
              <a:t>Proux</a:t>
            </a:r>
            <a:r>
              <a:rPr lang="en-US" sz="2000" dirty="0"/>
              <a:t> 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a:t>
            </a:r>
          </a:p>
          <a:p>
            <a:pPr marL="457200" indent="-279400">
              <a:buAutoNum type="arabicPeriod"/>
            </a:pPr>
            <a:r>
              <a:rPr lang="en-US" sz="2000" dirty="0" err="1"/>
              <a:t>Sela</a:t>
            </a:r>
            <a:r>
              <a:rPr lang="en-US" sz="2000" dirty="0"/>
              <a:t> 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a:t>
            </a:r>
          </a:p>
          <a:p>
            <a:pPr marL="457200" indent="-279400">
              <a:buAutoNum type="arabicPeriod"/>
            </a:pPr>
            <a:r>
              <a:rPr lang="en-US" sz="2000" dirty="0" err="1"/>
              <a:t>Spielman</a:t>
            </a:r>
            <a:r>
              <a:rPr lang="en-US" sz="2000" dirty="0"/>
              <a:t> 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doi:10.1093/</a:t>
            </a:r>
            <a:r>
              <a:rPr lang="en-US" sz="2000" dirty="0" err="1"/>
              <a:t>molbev</a:t>
            </a:r>
            <a:r>
              <a:rPr lang="en-US" sz="2000" dirty="0"/>
              <a:t>/msu183</a:t>
            </a:r>
          </a:p>
          <a:p>
            <a:pPr marL="457200" indent="-279400">
              <a:buAutoNum type="arabicPeriod"/>
            </a:pPr>
            <a:r>
              <a:rPr lang="en-US" sz="2000" dirty="0"/>
              <a:t>L.-T.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6"/>
              </a:rPr>
              <a:t>https://doi.org/10.1093/molbev/msu300</a:t>
            </a:r>
            <a:r>
              <a:rPr lang="en-US" sz="2000" dirty="0"/>
              <a:t> </a:t>
            </a:r>
          </a:p>
          <a:p>
            <a:endParaRPr lang="en-US" sz="3000" dirty="0"/>
          </a:p>
        </p:txBody>
      </p:sp>
      <p:grpSp>
        <p:nvGrpSpPr>
          <p:cNvPr id="131" name="Group 130">
            <a:extLst>
              <a:ext uri="{FF2B5EF4-FFF2-40B4-BE49-F238E27FC236}">
                <a16:creationId xmlns:a16="http://schemas.microsoft.com/office/drawing/2014/main" xmlns="" id="{CCA75E62-2765-3646-B4D0-92DE2EA6BB73}"/>
              </a:ext>
            </a:extLst>
          </p:cNvPr>
          <p:cNvGrpSpPr/>
          <p:nvPr/>
        </p:nvGrpSpPr>
        <p:grpSpPr>
          <a:xfrm>
            <a:off x="17316119" y="5547841"/>
            <a:ext cx="14829390" cy="7454812"/>
            <a:chOff x="17337541" y="5279537"/>
            <a:chExt cx="14829390" cy="7454812"/>
          </a:xfrm>
        </p:grpSpPr>
        <p:grpSp>
          <p:nvGrpSpPr>
            <p:cNvPr id="132" name="Group 131">
              <a:extLst>
                <a:ext uri="{FF2B5EF4-FFF2-40B4-BE49-F238E27FC236}">
                  <a16:creationId xmlns:a16="http://schemas.microsoft.com/office/drawing/2014/main" xmlns="" id="{CA7B1721-DC92-FC4F-91F7-705DD2B44F25}"/>
                </a:ext>
              </a:extLst>
            </p:cNvPr>
            <p:cNvGrpSpPr/>
            <p:nvPr/>
          </p:nvGrpSpPr>
          <p:grpSpPr>
            <a:xfrm>
              <a:off x="17337541" y="5279537"/>
              <a:ext cx="14829390" cy="1431231"/>
              <a:chOff x="844233" y="5233905"/>
              <a:chExt cx="14829390" cy="1431231"/>
            </a:xfrm>
          </p:grpSpPr>
          <p:sp>
            <p:nvSpPr>
              <p:cNvPr id="134" name="Rectangle 133">
                <a:extLst>
                  <a:ext uri="{FF2B5EF4-FFF2-40B4-BE49-F238E27FC236}">
                    <a16:creationId xmlns:a16="http://schemas.microsoft.com/office/drawing/2014/main" xmlns="" id="{06EF57FF-E58C-4849-9B5E-E07778B503A8}"/>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TextBox 134">
                <a:extLst>
                  <a:ext uri="{FF2B5EF4-FFF2-40B4-BE49-F238E27FC236}">
                    <a16:creationId xmlns:a16="http://schemas.microsoft.com/office/drawing/2014/main" xmlns="" id="{ADDE7F43-BC01-A24B-9CDF-0192A63D2D5D}"/>
                  </a:ext>
                </a:extLst>
              </p:cNvPr>
              <p:cNvSpPr txBox="1"/>
              <p:nvPr/>
            </p:nvSpPr>
            <p:spPr>
              <a:xfrm>
                <a:off x="6035293" y="5408652"/>
                <a:ext cx="5030651" cy="1209242"/>
              </a:xfrm>
              <a:prstGeom prst="rect">
                <a:avLst/>
              </a:prstGeom>
              <a:noFill/>
            </p:spPr>
            <p:txBody>
              <a:bodyPr wrap="square" rtlCol="0">
                <a:spAutoFit/>
              </a:bodyPr>
              <a:lstStyle/>
              <a:p>
                <a:pPr algn="ctr"/>
                <a:r>
                  <a:rPr lang="en-US" dirty="0"/>
                  <a:t>Background</a:t>
                </a:r>
              </a:p>
            </p:txBody>
          </p:sp>
        </p:grpSp>
        <p:sp>
          <p:nvSpPr>
            <p:cNvPr id="133" name="Rectangle 132">
              <a:extLst>
                <a:ext uri="{FF2B5EF4-FFF2-40B4-BE49-F238E27FC236}">
                  <a16:creationId xmlns:a16="http://schemas.microsoft.com/office/drawing/2014/main" xmlns="" id="{59490E62-F1ED-5449-8E8B-2A4B168D7216}"/>
                </a:ext>
              </a:extLst>
            </p:cNvPr>
            <p:cNvSpPr/>
            <p:nvPr/>
          </p:nvSpPr>
          <p:spPr>
            <a:xfrm>
              <a:off x="17337541" y="6722753"/>
              <a:ext cx="14829390" cy="601159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8" name="TextBox 137">
            <a:extLst>
              <a:ext uri="{FF2B5EF4-FFF2-40B4-BE49-F238E27FC236}">
                <a16:creationId xmlns:a16="http://schemas.microsoft.com/office/drawing/2014/main" xmlns="" id="{B760A69B-874D-964D-829D-C4756D3FF4BF}"/>
              </a:ext>
            </a:extLst>
          </p:cNvPr>
          <p:cNvSpPr txBox="1"/>
          <p:nvPr/>
        </p:nvSpPr>
        <p:spPr>
          <a:xfrm>
            <a:off x="17615342" y="33147143"/>
            <a:ext cx="14510636" cy="5632311"/>
          </a:xfrm>
          <a:prstGeom prst="rect">
            <a:avLst/>
          </a:prstGeom>
          <a:noFill/>
        </p:spPr>
        <p:txBody>
          <a:bodyPr wrap="square" rtlCol="0">
            <a:spAutoFit/>
          </a:bodyPr>
          <a:lstStyle/>
          <a:p>
            <a:pPr marL="519113" indent="-519113">
              <a:buFont typeface="Arial" charset="0"/>
              <a:buChar char="•"/>
            </a:pPr>
            <a:r>
              <a:rPr lang="en-US" sz="4500" dirty="0"/>
              <a:t>Multiple models can be determined as best fitting for the same dataset, meaning model selection is sensitive to alignment quality</a:t>
            </a:r>
          </a:p>
          <a:p>
            <a:endParaRPr lang="en-US" sz="4500" dirty="0"/>
          </a:p>
          <a:p>
            <a:pPr marL="519113" indent="-519113">
              <a:buFont typeface="Arial" charset="0"/>
              <a:buChar char="•"/>
            </a:pPr>
            <a:r>
              <a:rPr lang="en-US" sz="4500" dirty="0"/>
              <a:t>BIC appears more robust to the alignment than AIC or </a:t>
            </a:r>
            <a:r>
              <a:rPr lang="en-US" sz="4500" dirty="0" err="1"/>
              <a:t>AICc</a:t>
            </a:r>
            <a:endParaRPr lang="en-US" sz="4500" dirty="0"/>
          </a:p>
          <a:p>
            <a:pPr marL="519113" indent="-519113">
              <a:buFont typeface="Arial" charset="0"/>
              <a:buChar char="•"/>
            </a:pPr>
            <a:endParaRPr lang="en-US" sz="4500" dirty="0"/>
          </a:p>
          <a:p>
            <a:pPr marL="519113" indent="-519113">
              <a:buFont typeface="Arial" charset="0"/>
              <a:buChar char="•"/>
            </a:pPr>
            <a:r>
              <a:rPr lang="en-US" sz="4500" dirty="0"/>
              <a:t>Nucleotide model selection appears more robust to the alignment than protein model selection</a:t>
            </a:r>
          </a:p>
        </p:txBody>
      </p:sp>
      <p:grpSp>
        <p:nvGrpSpPr>
          <p:cNvPr id="146" name="Group 145">
            <a:extLst>
              <a:ext uri="{FF2B5EF4-FFF2-40B4-BE49-F238E27FC236}">
                <a16:creationId xmlns:a16="http://schemas.microsoft.com/office/drawing/2014/main" xmlns="" id="{CBC6481E-3305-5F4D-AFA6-2C22679ABEF8}"/>
              </a:ext>
            </a:extLst>
          </p:cNvPr>
          <p:cNvGrpSpPr/>
          <p:nvPr/>
        </p:nvGrpSpPr>
        <p:grpSpPr>
          <a:xfrm>
            <a:off x="17316119" y="13584478"/>
            <a:ext cx="14829390" cy="17556642"/>
            <a:chOff x="17337541" y="5279537"/>
            <a:chExt cx="14829390" cy="17556642"/>
          </a:xfrm>
        </p:grpSpPr>
        <p:grpSp>
          <p:nvGrpSpPr>
            <p:cNvPr id="147" name="Group 146">
              <a:extLst>
                <a:ext uri="{FF2B5EF4-FFF2-40B4-BE49-F238E27FC236}">
                  <a16:creationId xmlns:a16="http://schemas.microsoft.com/office/drawing/2014/main" xmlns="" id="{7B2206E2-78A0-6243-BFAC-18FBBDC5A310}"/>
                </a:ext>
              </a:extLst>
            </p:cNvPr>
            <p:cNvGrpSpPr/>
            <p:nvPr/>
          </p:nvGrpSpPr>
          <p:grpSpPr>
            <a:xfrm>
              <a:off x="17337541" y="5279537"/>
              <a:ext cx="14829390" cy="1431231"/>
              <a:chOff x="844233" y="5233905"/>
              <a:chExt cx="14829390" cy="1431231"/>
            </a:xfrm>
          </p:grpSpPr>
          <p:sp>
            <p:nvSpPr>
              <p:cNvPr id="149" name="Rectangle 148">
                <a:extLst>
                  <a:ext uri="{FF2B5EF4-FFF2-40B4-BE49-F238E27FC236}">
                    <a16:creationId xmlns:a16="http://schemas.microsoft.com/office/drawing/2014/main" xmlns="" id="{7330A006-4A2B-5C49-A3DC-5E5EDB398AE2}"/>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TextBox 149">
                <a:extLst>
                  <a:ext uri="{FF2B5EF4-FFF2-40B4-BE49-F238E27FC236}">
                    <a16:creationId xmlns:a16="http://schemas.microsoft.com/office/drawing/2014/main" xmlns="" id="{5ADE5682-F083-A649-8D35-4283CC048818}"/>
                  </a:ext>
                </a:extLst>
              </p:cNvPr>
              <p:cNvSpPr txBox="1"/>
              <p:nvPr/>
            </p:nvSpPr>
            <p:spPr>
              <a:xfrm>
                <a:off x="6035293" y="5408652"/>
                <a:ext cx="5030651" cy="1209242"/>
              </a:xfrm>
              <a:prstGeom prst="rect">
                <a:avLst/>
              </a:prstGeom>
              <a:noFill/>
            </p:spPr>
            <p:txBody>
              <a:bodyPr wrap="square" rtlCol="0">
                <a:spAutoFit/>
              </a:bodyPr>
              <a:lstStyle/>
              <a:p>
                <a:pPr algn="ctr"/>
                <a:r>
                  <a:rPr lang="en-US" dirty="0"/>
                  <a:t>Methods</a:t>
                </a:r>
              </a:p>
            </p:txBody>
          </p:sp>
        </p:grpSp>
        <p:sp>
          <p:nvSpPr>
            <p:cNvPr id="148" name="Rectangle 147">
              <a:extLst>
                <a:ext uri="{FF2B5EF4-FFF2-40B4-BE49-F238E27FC236}">
                  <a16:creationId xmlns:a16="http://schemas.microsoft.com/office/drawing/2014/main" xmlns="" id="{5F504E53-F760-C347-BC71-528C0C9A96FC}"/>
                </a:ext>
              </a:extLst>
            </p:cNvPr>
            <p:cNvSpPr/>
            <p:nvPr/>
          </p:nvSpPr>
          <p:spPr>
            <a:xfrm>
              <a:off x="17337541" y="6722753"/>
              <a:ext cx="14829390" cy="161134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1" name="Group 150">
            <a:extLst>
              <a:ext uri="{FF2B5EF4-FFF2-40B4-BE49-F238E27FC236}">
                <a16:creationId xmlns:a16="http://schemas.microsoft.com/office/drawing/2014/main" xmlns="" id="{DEB0DADD-E79B-884A-AD9D-204A613A92E8}"/>
              </a:ext>
            </a:extLst>
          </p:cNvPr>
          <p:cNvGrpSpPr/>
          <p:nvPr/>
        </p:nvGrpSpPr>
        <p:grpSpPr>
          <a:xfrm>
            <a:off x="17316119" y="31609130"/>
            <a:ext cx="14829390" cy="7454812"/>
            <a:chOff x="17337541" y="5279537"/>
            <a:chExt cx="14829390" cy="7454812"/>
          </a:xfrm>
        </p:grpSpPr>
        <p:grpSp>
          <p:nvGrpSpPr>
            <p:cNvPr id="152" name="Group 151">
              <a:extLst>
                <a:ext uri="{FF2B5EF4-FFF2-40B4-BE49-F238E27FC236}">
                  <a16:creationId xmlns:a16="http://schemas.microsoft.com/office/drawing/2014/main" xmlns="" id="{8C08A167-4794-B549-9C24-7B56CA145B7D}"/>
                </a:ext>
              </a:extLst>
            </p:cNvPr>
            <p:cNvGrpSpPr/>
            <p:nvPr/>
          </p:nvGrpSpPr>
          <p:grpSpPr>
            <a:xfrm>
              <a:off x="17337541" y="5279537"/>
              <a:ext cx="14829390" cy="1431231"/>
              <a:chOff x="844233" y="5233905"/>
              <a:chExt cx="14829390" cy="1431231"/>
            </a:xfrm>
          </p:grpSpPr>
          <p:sp>
            <p:nvSpPr>
              <p:cNvPr id="154" name="Rectangle 153">
                <a:extLst>
                  <a:ext uri="{FF2B5EF4-FFF2-40B4-BE49-F238E27FC236}">
                    <a16:creationId xmlns:a16="http://schemas.microsoft.com/office/drawing/2014/main" xmlns="" id="{559EC18B-A408-8B47-9392-CBD428B3C40A}"/>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TextBox 154">
                <a:extLst>
                  <a:ext uri="{FF2B5EF4-FFF2-40B4-BE49-F238E27FC236}">
                    <a16:creationId xmlns:a16="http://schemas.microsoft.com/office/drawing/2014/main" xmlns="" id="{05C39851-3484-BE49-9FBB-0EF82AF5C0FD}"/>
                  </a:ext>
                </a:extLst>
              </p:cNvPr>
              <p:cNvSpPr txBox="1"/>
              <p:nvPr/>
            </p:nvSpPr>
            <p:spPr>
              <a:xfrm>
                <a:off x="6035293" y="5408652"/>
                <a:ext cx="5030651" cy="1209242"/>
              </a:xfrm>
              <a:prstGeom prst="rect">
                <a:avLst/>
              </a:prstGeom>
              <a:noFill/>
            </p:spPr>
            <p:txBody>
              <a:bodyPr wrap="square" rtlCol="0">
                <a:spAutoFit/>
              </a:bodyPr>
              <a:lstStyle/>
              <a:p>
                <a:pPr algn="ctr"/>
                <a:r>
                  <a:rPr lang="en-US" dirty="0"/>
                  <a:t>Conclusions</a:t>
                </a:r>
              </a:p>
            </p:txBody>
          </p:sp>
        </p:grpSp>
        <p:sp>
          <p:nvSpPr>
            <p:cNvPr id="153" name="Rectangle 152">
              <a:extLst>
                <a:ext uri="{FF2B5EF4-FFF2-40B4-BE49-F238E27FC236}">
                  <a16:creationId xmlns:a16="http://schemas.microsoft.com/office/drawing/2014/main" xmlns="" id="{06F0810E-0167-3A48-A878-FB48706F8296}"/>
                </a:ext>
              </a:extLst>
            </p:cNvPr>
            <p:cNvSpPr/>
            <p:nvPr/>
          </p:nvSpPr>
          <p:spPr>
            <a:xfrm>
              <a:off x="17337541" y="6722753"/>
              <a:ext cx="14829390" cy="601159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6" name="Group 155">
            <a:extLst>
              <a:ext uri="{FF2B5EF4-FFF2-40B4-BE49-F238E27FC236}">
                <a16:creationId xmlns:a16="http://schemas.microsoft.com/office/drawing/2014/main" xmlns="" id="{B212EEAD-B5BD-644C-B533-86109258EDDD}"/>
              </a:ext>
            </a:extLst>
          </p:cNvPr>
          <p:cNvGrpSpPr/>
          <p:nvPr/>
        </p:nvGrpSpPr>
        <p:grpSpPr>
          <a:xfrm>
            <a:off x="788070" y="17759365"/>
            <a:ext cx="14831877" cy="12535751"/>
            <a:chOff x="17337541" y="5279537"/>
            <a:chExt cx="14831877" cy="12535751"/>
          </a:xfrm>
        </p:grpSpPr>
        <p:grpSp>
          <p:nvGrpSpPr>
            <p:cNvPr id="157" name="Group 156">
              <a:extLst>
                <a:ext uri="{FF2B5EF4-FFF2-40B4-BE49-F238E27FC236}">
                  <a16:creationId xmlns:a16="http://schemas.microsoft.com/office/drawing/2014/main" xmlns="" id="{CF55F017-C824-1E4A-9E53-EED7501E4BA7}"/>
                </a:ext>
              </a:extLst>
            </p:cNvPr>
            <p:cNvGrpSpPr/>
            <p:nvPr/>
          </p:nvGrpSpPr>
          <p:grpSpPr>
            <a:xfrm>
              <a:off x="17337541" y="5279537"/>
              <a:ext cx="14831877" cy="1431231"/>
              <a:chOff x="844233" y="5233905"/>
              <a:chExt cx="14831877" cy="1431231"/>
            </a:xfrm>
          </p:grpSpPr>
          <p:sp>
            <p:nvSpPr>
              <p:cNvPr id="159" name="Rectangle 158">
                <a:extLst>
                  <a:ext uri="{FF2B5EF4-FFF2-40B4-BE49-F238E27FC236}">
                    <a16:creationId xmlns:a16="http://schemas.microsoft.com/office/drawing/2014/main" xmlns="" id="{3D532506-540E-7049-A802-3E32414D3B77}"/>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0" name="TextBox 159">
                <a:extLst>
                  <a:ext uri="{FF2B5EF4-FFF2-40B4-BE49-F238E27FC236}">
                    <a16:creationId xmlns:a16="http://schemas.microsoft.com/office/drawing/2014/main" xmlns="" id="{F8F1B6E2-5169-174E-9236-70994136727F}"/>
                  </a:ext>
                </a:extLst>
              </p:cNvPr>
              <p:cNvSpPr txBox="1"/>
              <p:nvPr/>
            </p:nvSpPr>
            <p:spPr>
              <a:xfrm>
                <a:off x="1182870" y="5414434"/>
                <a:ext cx="14493240" cy="1209242"/>
              </a:xfrm>
              <a:prstGeom prst="rect">
                <a:avLst/>
              </a:prstGeom>
              <a:noFill/>
            </p:spPr>
            <p:txBody>
              <a:bodyPr wrap="square" rtlCol="0">
                <a:spAutoFit/>
              </a:bodyPr>
              <a:lstStyle/>
              <a:p>
                <a:pPr algn="ctr"/>
                <a:r>
                  <a:rPr lang="en-US" dirty="0"/>
                  <a:t>Results: Nucleotide model selection</a:t>
                </a:r>
              </a:p>
            </p:txBody>
          </p:sp>
        </p:grpSp>
        <p:sp>
          <p:nvSpPr>
            <p:cNvPr id="158" name="Rectangle 157">
              <a:extLst>
                <a:ext uri="{FF2B5EF4-FFF2-40B4-BE49-F238E27FC236}">
                  <a16:creationId xmlns:a16="http://schemas.microsoft.com/office/drawing/2014/main" xmlns="" id="{8A963C56-8FA0-4640-9A3E-F73432E61872}"/>
                </a:ext>
              </a:extLst>
            </p:cNvPr>
            <p:cNvSpPr/>
            <p:nvPr/>
          </p:nvSpPr>
          <p:spPr>
            <a:xfrm>
              <a:off x="17337541" y="6722752"/>
              <a:ext cx="14829390" cy="11092536"/>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1" name="Group 160">
            <a:extLst>
              <a:ext uri="{FF2B5EF4-FFF2-40B4-BE49-F238E27FC236}">
                <a16:creationId xmlns:a16="http://schemas.microsoft.com/office/drawing/2014/main" xmlns="" id="{CFFE9861-5AB7-3B40-B658-3D32A7A2ADC8}"/>
              </a:ext>
            </a:extLst>
          </p:cNvPr>
          <p:cNvGrpSpPr/>
          <p:nvPr/>
        </p:nvGrpSpPr>
        <p:grpSpPr>
          <a:xfrm>
            <a:off x="772892" y="5547841"/>
            <a:ext cx="14829390" cy="11402564"/>
            <a:chOff x="17337541" y="5279537"/>
            <a:chExt cx="14829390" cy="11402564"/>
          </a:xfrm>
        </p:grpSpPr>
        <p:grpSp>
          <p:nvGrpSpPr>
            <p:cNvPr id="162" name="Group 161">
              <a:extLst>
                <a:ext uri="{FF2B5EF4-FFF2-40B4-BE49-F238E27FC236}">
                  <a16:creationId xmlns:a16="http://schemas.microsoft.com/office/drawing/2014/main" xmlns="" id="{3FBB4BFF-D366-254C-BD09-A3497197B62C}"/>
                </a:ext>
              </a:extLst>
            </p:cNvPr>
            <p:cNvGrpSpPr/>
            <p:nvPr/>
          </p:nvGrpSpPr>
          <p:grpSpPr>
            <a:xfrm>
              <a:off x="17337541" y="5279537"/>
              <a:ext cx="14829390" cy="1431231"/>
              <a:chOff x="844233" y="5233905"/>
              <a:chExt cx="14829390" cy="1431231"/>
            </a:xfrm>
          </p:grpSpPr>
          <p:sp>
            <p:nvSpPr>
              <p:cNvPr id="164" name="Rectangle 163">
                <a:extLst>
                  <a:ext uri="{FF2B5EF4-FFF2-40B4-BE49-F238E27FC236}">
                    <a16:creationId xmlns:a16="http://schemas.microsoft.com/office/drawing/2014/main" xmlns="" id="{65D16AC0-E20C-D847-8D00-FF6FDA701D66}"/>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5" name="TextBox 164">
                <a:extLst>
                  <a:ext uri="{FF2B5EF4-FFF2-40B4-BE49-F238E27FC236}">
                    <a16:creationId xmlns:a16="http://schemas.microsoft.com/office/drawing/2014/main" xmlns="" id="{97D2C06F-B094-A744-8611-0D7C495B22C9}"/>
                  </a:ext>
                </a:extLst>
              </p:cNvPr>
              <p:cNvSpPr txBox="1"/>
              <p:nvPr/>
            </p:nvSpPr>
            <p:spPr>
              <a:xfrm>
                <a:off x="6035293" y="5408652"/>
                <a:ext cx="5030651" cy="1209242"/>
              </a:xfrm>
              <a:prstGeom prst="rect">
                <a:avLst/>
              </a:prstGeom>
              <a:noFill/>
            </p:spPr>
            <p:txBody>
              <a:bodyPr wrap="square" rtlCol="0">
                <a:spAutoFit/>
              </a:bodyPr>
              <a:lstStyle/>
              <a:p>
                <a:pPr algn="ctr"/>
                <a:r>
                  <a:rPr lang="en-US" dirty="0"/>
                  <a:t>Abstract</a:t>
                </a:r>
              </a:p>
            </p:txBody>
          </p:sp>
        </p:grpSp>
        <p:sp>
          <p:nvSpPr>
            <p:cNvPr id="163" name="Rectangle 162">
              <a:extLst>
                <a:ext uri="{FF2B5EF4-FFF2-40B4-BE49-F238E27FC236}">
                  <a16:creationId xmlns:a16="http://schemas.microsoft.com/office/drawing/2014/main" xmlns="" id="{FBAABDB5-A1AE-A14E-AC73-855B6C7457F9}"/>
                </a:ext>
              </a:extLst>
            </p:cNvPr>
            <p:cNvSpPr/>
            <p:nvPr/>
          </p:nvSpPr>
          <p:spPr>
            <a:xfrm>
              <a:off x="17337541" y="6722752"/>
              <a:ext cx="14829390" cy="99593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xmlns="" id="{5CE09D13-7F01-F541-851C-0617CA8C40C4}"/>
              </a:ext>
            </a:extLst>
          </p:cNvPr>
          <p:cNvGrpSpPr/>
          <p:nvPr/>
        </p:nvGrpSpPr>
        <p:grpSpPr>
          <a:xfrm>
            <a:off x="17296588" y="39324280"/>
            <a:ext cx="14829390" cy="4403147"/>
            <a:chOff x="17337541" y="5279537"/>
            <a:chExt cx="14829390" cy="4403147"/>
          </a:xfrm>
        </p:grpSpPr>
        <p:grpSp>
          <p:nvGrpSpPr>
            <p:cNvPr id="167" name="Group 166">
              <a:extLst>
                <a:ext uri="{FF2B5EF4-FFF2-40B4-BE49-F238E27FC236}">
                  <a16:creationId xmlns:a16="http://schemas.microsoft.com/office/drawing/2014/main" xmlns="" id="{976980BE-6CF0-EF4F-A8DC-59CE95C03030}"/>
                </a:ext>
              </a:extLst>
            </p:cNvPr>
            <p:cNvGrpSpPr/>
            <p:nvPr/>
          </p:nvGrpSpPr>
          <p:grpSpPr>
            <a:xfrm>
              <a:off x="17337541" y="5279537"/>
              <a:ext cx="14829390" cy="1431231"/>
              <a:chOff x="844233" y="5233905"/>
              <a:chExt cx="14829390" cy="1431231"/>
            </a:xfrm>
          </p:grpSpPr>
          <p:sp>
            <p:nvSpPr>
              <p:cNvPr id="169" name="Rectangle 168">
                <a:extLst>
                  <a:ext uri="{FF2B5EF4-FFF2-40B4-BE49-F238E27FC236}">
                    <a16:creationId xmlns:a16="http://schemas.microsoft.com/office/drawing/2014/main" xmlns="" id="{00C0DF77-08CC-994A-A467-A5ED900646B3}"/>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0" name="TextBox 169">
                <a:extLst>
                  <a:ext uri="{FF2B5EF4-FFF2-40B4-BE49-F238E27FC236}">
                    <a16:creationId xmlns:a16="http://schemas.microsoft.com/office/drawing/2014/main" xmlns="" id="{06608EBC-55AF-7945-BCA7-CD3A00B6B1CE}"/>
                  </a:ext>
                </a:extLst>
              </p:cNvPr>
              <p:cNvSpPr txBox="1"/>
              <p:nvPr/>
            </p:nvSpPr>
            <p:spPr>
              <a:xfrm>
                <a:off x="6035293" y="5408652"/>
                <a:ext cx="5030651" cy="1209242"/>
              </a:xfrm>
              <a:prstGeom prst="rect">
                <a:avLst/>
              </a:prstGeom>
              <a:noFill/>
            </p:spPr>
            <p:txBody>
              <a:bodyPr wrap="square" rtlCol="0">
                <a:spAutoFit/>
              </a:bodyPr>
              <a:lstStyle/>
              <a:p>
                <a:pPr algn="ctr"/>
                <a:r>
                  <a:rPr lang="en-US" dirty="0"/>
                  <a:t>References</a:t>
                </a:r>
              </a:p>
            </p:txBody>
          </p:sp>
        </p:grpSp>
        <p:sp>
          <p:nvSpPr>
            <p:cNvPr id="168" name="Rectangle 167">
              <a:extLst>
                <a:ext uri="{FF2B5EF4-FFF2-40B4-BE49-F238E27FC236}">
                  <a16:creationId xmlns:a16="http://schemas.microsoft.com/office/drawing/2014/main" xmlns="" id="{A7A3D28C-823E-514C-8437-1C4B8B7882F0}"/>
                </a:ext>
              </a:extLst>
            </p:cNvPr>
            <p:cNvSpPr/>
            <p:nvPr/>
          </p:nvSpPr>
          <p:spPr>
            <a:xfrm>
              <a:off x="17337541" y="6722753"/>
              <a:ext cx="14829390" cy="29599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6" name="Group 185">
            <a:extLst>
              <a:ext uri="{FF2B5EF4-FFF2-40B4-BE49-F238E27FC236}">
                <a16:creationId xmlns:a16="http://schemas.microsoft.com/office/drawing/2014/main" xmlns="" id="{CDDFF16C-97AA-294F-8B50-4C2C59EB1229}"/>
              </a:ext>
            </a:extLst>
          </p:cNvPr>
          <p:cNvGrpSpPr/>
          <p:nvPr/>
        </p:nvGrpSpPr>
        <p:grpSpPr>
          <a:xfrm>
            <a:off x="788070" y="31191676"/>
            <a:ext cx="14831877" cy="12535751"/>
            <a:chOff x="17337541" y="5279537"/>
            <a:chExt cx="14831877" cy="12535751"/>
          </a:xfrm>
        </p:grpSpPr>
        <p:grpSp>
          <p:nvGrpSpPr>
            <p:cNvPr id="187" name="Group 186">
              <a:extLst>
                <a:ext uri="{FF2B5EF4-FFF2-40B4-BE49-F238E27FC236}">
                  <a16:creationId xmlns:a16="http://schemas.microsoft.com/office/drawing/2014/main" xmlns="" id="{DA5F85DB-DE92-494E-94A9-5D445A33E45E}"/>
                </a:ext>
              </a:extLst>
            </p:cNvPr>
            <p:cNvGrpSpPr/>
            <p:nvPr/>
          </p:nvGrpSpPr>
          <p:grpSpPr>
            <a:xfrm>
              <a:off x="17337541" y="5279537"/>
              <a:ext cx="14831877" cy="1431231"/>
              <a:chOff x="844233" y="5233905"/>
              <a:chExt cx="14831877" cy="1431231"/>
            </a:xfrm>
          </p:grpSpPr>
          <p:sp>
            <p:nvSpPr>
              <p:cNvPr id="189" name="Rectangle 188">
                <a:extLst>
                  <a:ext uri="{FF2B5EF4-FFF2-40B4-BE49-F238E27FC236}">
                    <a16:creationId xmlns:a16="http://schemas.microsoft.com/office/drawing/2014/main" xmlns="" id="{5EC52149-4836-E94E-B066-6121CE35C921}"/>
                  </a:ext>
                </a:extLst>
              </p:cNvPr>
              <p:cNvSpPr/>
              <p:nvPr/>
            </p:nvSpPr>
            <p:spPr>
              <a:xfrm>
                <a:off x="844233" y="5233905"/>
                <a:ext cx="14829390"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0" name="TextBox 189">
                <a:extLst>
                  <a:ext uri="{FF2B5EF4-FFF2-40B4-BE49-F238E27FC236}">
                    <a16:creationId xmlns:a16="http://schemas.microsoft.com/office/drawing/2014/main" xmlns="" id="{7889DD9D-C1B7-8842-BE58-6C43B58E0CA0}"/>
                  </a:ext>
                </a:extLst>
              </p:cNvPr>
              <p:cNvSpPr txBox="1"/>
              <p:nvPr/>
            </p:nvSpPr>
            <p:spPr>
              <a:xfrm>
                <a:off x="1182870" y="5414434"/>
                <a:ext cx="14493240" cy="1209242"/>
              </a:xfrm>
              <a:prstGeom prst="rect">
                <a:avLst/>
              </a:prstGeom>
              <a:noFill/>
            </p:spPr>
            <p:txBody>
              <a:bodyPr wrap="square" rtlCol="0">
                <a:spAutoFit/>
              </a:bodyPr>
              <a:lstStyle/>
              <a:p>
                <a:pPr algn="ctr"/>
                <a:r>
                  <a:rPr lang="en-US" dirty="0"/>
                  <a:t>Results: Protein model selection</a:t>
                </a:r>
              </a:p>
            </p:txBody>
          </p:sp>
        </p:grpSp>
        <p:sp>
          <p:nvSpPr>
            <p:cNvPr id="188" name="Rectangle 187">
              <a:extLst>
                <a:ext uri="{FF2B5EF4-FFF2-40B4-BE49-F238E27FC236}">
                  <a16:creationId xmlns:a16="http://schemas.microsoft.com/office/drawing/2014/main" xmlns="" id="{E1180C0D-B049-9F43-94DE-1C5E13D9C905}"/>
                </a:ext>
              </a:extLst>
            </p:cNvPr>
            <p:cNvSpPr/>
            <p:nvPr/>
          </p:nvSpPr>
          <p:spPr>
            <a:xfrm>
              <a:off x="17337541" y="6722752"/>
              <a:ext cx="14829390" cy="11092536"/>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1" name="TextBox 190">
            <a:extLst>
              <a:ext uri="{FF2B5EF4-FFF2-40B4-BE49-F238E27FC236}">
                <a16:creationId xmlns:a16="http://schemas.microsoft.com/office/drawing/2014/main" xmlns="" id="{F2918B1A-00C8-E64C-95E8-8472E467CDE1}"/>
              </a:ext>
            </a:extLst>
          </p:cNvPr>
          <p:cNvSpPr txBox="1"/>
          <p:nvPr/>
        </p:nvSpPr>
        <p:spPr>
          <a:xfrm>
            <a:off x="1126707" y="42403988"/>
            <a:ext cx="14765239" cy="1323439"/>
          </a:xfrm>
          <a:prstGeom prst="rect">
            <a:avLst/>
          </a:prstGeom>
          <a:noFill/>
        </p:spPr>
        <p:txBody>
          <a:bodyPr wrap="square" rtlCol="0">
            <a:spAutoFit/>
          </a:bodyPr>
          <a:lstStyle/>
          <a:p>
            <a:r>
              <a:rPr lang="en-US" sz="4000" dirty="0"/>
              <a:t>This figure shows how many best-fitting models were identified for each of 200 protein (amino acid) datasets.</a:t>
            </a:r>
          </a:p>
        </p:txBody>
      </p:sp>
      <p:pic>
        <p:nvPicPr>
          <p:cNvPr id="197" name="Picture 196">
            <a:extLst>
              <a:ext uri="{FF2B5EF4-FFF2-40B4-BE49-F238E27FC236}">
                <a16:creationId xmlns:a16="http://schemas.microsoft.com/office/drawing/2014/main" xmlns="" id="{1BC8463E-FBEB-144A-8758-47FAAEA1D8C5}"/>
              </a:ext>
            </a:extLst>
          </p:cNvPr>
          <p:cNvPicPr>
            <a:picLocks noChangeAspect="1"/>
          </p:cNvPicPr>
          <p:nvPr/>
        </p:nvPicPr>
        <p:blipFill>
          <a:blip r:embed="rId7"/>
          <a:stretch>
            <a:fillRect/>
          </a:stretch>
        </p:blipFill>
        <p:spPr>
          <a:xfrm>
            <a:off x="27438267" y="19642504"/>
            <a:ext cx="4572000" cy="3429000"/>
          </a:xfrm>
          <a:prstGeom prst="rect">
            <a:avLst/>
          </a:prstGeom>
        </p:spPr>
      </p:pic>
      <p:pic>
        <p:nvPicPr>
          <p:cNvPr id="199" name="Picture 198">
            <a:extLst>
              <a:ext uri="{FF2B5EF4-FFF2-40B4-BE49-F238E27FC236}">
                <a16:creationId xmlns:a16="http://schemas.microsoft.com/office/drawing/2014/main" xmlns="" id="{607FD87F-9FFB-614D-A42B-CA18971F8AF5}"/>
              </a:ext>
            </a:extLst>
          </p:cNvPr>
          <p:cNvPicPr>
            <a:picLocks noChangeAspect="1"/>
          </p:cNvPicPr>
          <p:nvPr/>
        </p:nvPicPr>
        <p:blipFill>
          <a:blip r:embed="rId8"/>
          <a:stretch>
            <a:fillRect/>
          </a:stretch>
        </p:blipFill>
        <p:spPr>
          <a:xfrm>
            <a:off x="27304063" y="23364119"/>
            <a:ext cx="4572000" cy="3429000"/>
          </a:xfrm>
          <a:prstGeom prst="rect">
            <a:avLst/>
          </a:prstGeom>
        </p:spPr>
      </p:pic>
      <p:pic>
        <p:nvPicPr>
          <p:cNvPr id="201" name="Picture 200">
            <a:extLst>
              <a:ext uri="{FF2B5EF4-FFF2-40B4-BE49-F238E27FC236}">
                <a16:creationId xmlns:a16="http://schemas.microsoft.com/office/drawing/2014/main" xmlns="" id="{D79EE149-F916-5F4A-BE76-E49A4D4E2B38}"/>
              </a:ext>
            </a:extLst>
          </p:cNvPr>
          <p:cNvPicPr>
            <a:picLocks noChangeAspect="1"/>
          </p:cNvPicPr>
          <p:nvPr/>
        </p:nvPicPr>
        <p:blipFill>
          <a:blip r:embed="rId9"/>
          <a:stretch>
            <a:fillRect/>
          </a:stretch>
        </p:blipFill>
        <p:spPr>
          <a:xfrm>
            <a:off x="27450744" y="27472195"/>
            <a:ext cx="4572000" cy="3429000"/>
          </a:xfrm>
          <a:prstGeom prst="rect">
            <a:avLst/>
          </a:prstGeom>
        </p:spPr>
      </p:pic>
      <p:sp>
        <p:nvSpPr>
          <p:cNvPr id="202" name="TextBox 201">
            <a:extLst>
              <a:ext uri="{FF2B5EF4-FFF2-40B4-BE49-F238E27FC236}">
                <a16:creationId xmlns:a16="http://schemas.microsoft.com/office/drawing/2014/main" xmlns="" id="{6D8DE40F-DA7B-6940-80F7-F9C8931A4090}"/>
              </a:ext>
            </a:extLst>
          </p:cNvPr>
          <p:cNvSpPr txBox="1"/>
          <p:nvPr/>
        </p:nvSpPr>
        <p:spPr>
          <a:xfrm>
            <a:off x="26951180" y="17149481"/>
            <a:ext cx="4986676" cy="1938992"/>
          </a:xfrm>
          <a:prstGeom prst="rect">
            <a:avLst/>
          </a:prstGeom>
          <a:noFill/>
        </p:spPr>
        <p:txBody>
          <a:bodyPr wrap="square" rtlCol="0">
            <a:spAutoFit/>
          </a:bodyPr>
          <a:lstStyle/>
          <a:p>
            <a:pPr algn="ctr"/>
            <a:r>
              <a:rPr lang="en-US" sz="4000" b="1" dirty="0"/>
              <a:t>Example outcomes from  three nucleotide datasets</a:t>
            </a:r>
          </a:p>
        </p:txBody>
      </p:sp>
      <p:sp>
        <p:nvSpPr>
          <p:cNvPr id="8" name="TextBox 7"/>
          <p:cNvSpPr txBox="1"/>
          <p:nvPr/>
        </p:nvSpPr>
        <p:spPr>
          <a:xfrm>
            <a:off x="1218946" y="28993794"/>
            <a:ext cx="14765239" cy="1323439"/>
          </a:xfrm>
          <a:prstGeom prst="rect">
            <a:avLst/>
          </a:prstGeom>
          <a:noFill/>
        </p:spPr>
        <p:txBody>
          <a:bodyPr wrap="square" rtlCol="0">
            <a:spAutoFit/>
          </a:bodyPr>
          <a:lstStyle/>
          <a:p>
            <a:r>
              <a:rPr lang="en-US" sz="4000" dirty="0"/>
              <a:t>This figure shows how many best-fitting models were identified for each of 200 nucleotide datasets.</a:t>
            </a:r>
          </a:p>
        </p:txBody>
      </p:sp>
      <p:pic>
        <p:nvPicPr>
          <p:cNvPr id="6" name="Picture 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81328" y="19376716"/>
            <a:ext cx="13436600" cy="9461500"/>
          </a:xfrm>
          <a:prstGeom prst="rect">
            <a:avLst/>
          </a:prstGeom>
        </p:spPr>
      </p:pic>
      <p:pic>
        <p:nvPicPr>
          <p:cNvPr id="10" name="Picture 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481328" y="32875311"/>
            <a:ext cx="13436600" cy="9461500"/>
          </a:xfrm>
          <a:prstGeom prst="rect">
            <a:avLst/>
          </a:prstGeom>
        </p:spPr>
      </p:pic>
    </p:spTree>
    <p:extLst>
      <p:ext uri="{BB962C8B-B14F-4D97-AF65-F5344CB8AC3E}">
        <p14:creationId xmlns:p14="http://schemas.microsoft.com/office/powerpoint/2010/main" val="1133701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71203" y="31317306"/>
            <a:ext cx="15544800" cy="11430000"/>
          </a:xfrm>
          <a:prstGeom prst="rect">
            <a:avLst/>
          </a:prstGeom>
        </p:spPr>
      </p:pic>
      <p:pic>
        <p:nvPicPr>
          <p:cNvPr id="54" name="Picture 5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598" y="31177327"/>
            <a:ext cx="15544800" cy="11430000"/>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40937" y="21651687"/>
            <a:ext cx="6400800" cy="4572000"/>
          </a:xfrm>
          <a:prstGeom prst="rect">
            <a:avLst/>
          </a:prstGeom>
        </p:spPr>
      </p:pic>
      <p:sp>
        <p:nvSpPr>
          <p:cNvPr id="15" name="Rectangle 14"/>
          <p:cNvSpPr/>
          <p:nvPr/>
        </p:nvSpPr>
        <p:spPr>
          <a:xfrm>
            <a:off x="808891" y="5233905"/>
            <a:ext cx="15650308" cy="1431231"/>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578784" y="1215301"/>
            <a:ext cx="29196616" cy="2262381"/>
          </a:xfrm>
        </p:spPr>
        <p:txBody>
          <a:bodyPr>
            <a:noAutofit/>
          </a:bodyPr>
          <a:lstStyle/>
          <a:p>
            <a:r>
              <a:rPr lang="en-US" sz="8000" dirty="0"/>
              <a:t>Alignment Quality Can Have An Effect on Phylogenetic Model Selection</a:t>
            </a:r>
          </a:p>
        </p:txBody>
      </p:sp>
      <p:sp>
        <p:nvSpPr>
          <p:cNvPr id="4" name="Rectangle 3"/>
          <p:cNvSpPr/>
          <p:nvPr/>
        </p:nvSpPr>
        <p:spPr>
          <a:xfrm>
            <a:off x="5838091" y="3270442"/>
            <a:ext cx="21242216" cy="1169551"/>
          </a:xfrm>
          <a:prstGeom prst="rect">
            <a:avLst/>
          </a:prstGeom>
        </p:spPr>
        <p:txBody>
          <a:bodyPr wrap="square">
            <a:spAutoFit/>
          </a:bodyPr>
          <a:lstStyle/>
          <a:p>
            <a:pPr algn="ctr"/>
            <a:r>
              <a:rPr lang="en-US" sz="7000" dirty="0"/>
              <a:t>Molly Miraglia¹, Stephanie J. Spielman²</a:t>
            </a:r>
          </a:p>
        </p:txBody>
      </p:sp>
      <p:sp>
        <p:nvSpPr>
          <p:cNvPr id="5" name="Rectangle 4"/>
          <p:cNvSpPr/>
          <p:nvPr/>
        </p:nvSpPr>
        <p:spPr>
          <a:xfrm>
            <a:off x="3630341" y="4189025"/>
            <a:ext cx="27802159" cy="1092607"/>
          </a:xfrm>
          <a:prstGeom prst="rect">
            <a:avLst/>
          </a:prstGeom>
        </p:spPr>
        <p:txBody>
          <a:bodyPr wrap="square">
            <a:spAutoFit/>
          </a:bodyPr>
          <a:lstStyle/>
          <a:p>
            <a:r>
              <a:rPr lang="en-US" sz="6500" i="1" dirty="0"/>
              <a:t>Department of Molecular and Cellular Biosciences, Rowan University, Glassboro NJ</a:t>
            </a:r>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638073" y="240428"/>
            <a:ext cx="6918960" cy="1760766"/>
          </a:xfrm>
          <a:prstGeom prst="rect">
            <a:avLst/>
          </a:prstGeom>
        </p:spPr>
      </p:pic>
      <p:sp>
        <p:nvSpPr>
          <p:cNvPr id="9" name="TextBox 8"/>
          <p:cNvSpPr txBox="1"/>
          <p:nvPr/>
        </p:nvSpPr>
        <p:spPr>
          <a:xfrm>
            <a:off x="961290" y="6776764"/>
            <a:ext cx="15650309" cy="9580764"/>
          </a:xfrm>
          <a:prstGeom prst="rect">
            <a:avLst/>
          </a:prstGeom>
          <a:noFill/>
        </p:spPr>
        <p:txBody>
          <a:bodyPr wrap="square" rtlCol="0">
            <a:spAutoFit/>
          </a:bodyPr>
          <a:lstStyle/>
          <a:p>
            <a:r>
              <a:rPr lang="en-US" sz="3400" dirty="0"/>
              <a:t>An alignment is a character matrix containing DNA or amino acid sequences from several species. These sequences, known as </a:t>
            </a:r>
            <a:r>
              <a:rPr lang="en-US" sz="3400" dirty="0" err="1"/>
              <a:t>orthologs</a:t>
            </a:r>
            <a:r>
              <a:rPr lang="en-US" sz="3400" dirty="0"/>
              <a:t>, are genes in different species that evolved from a common ancestor. Alignments contain gaps which represent insertions and deletions in sequence evolution. Creating an alignment is the first step for comparing </a:t>
            </a:r>
            <a:r>
              <a:rPr lang="en-US" sz="3400" dirty="0" err="1"/>
              <a:t>orthologs</a:t>
            </a:r>
            <a:r>
              <a:rPr lang="en-US" sz="3400" dirty="0"/>
              <a:t> and building phylogenies. Producing phylogenies requires specification of a suitable model of sequence evolution. To determine these models, we often use model selection based using theoretic information criteria, such as </a:t>
            </a:r>
            <a:r>
              <a:rPr lang="en-US" sz="3400" dirty="0" err="1"/>
              <a:t>Akaike</a:t>
            </a:r>
            <a:r>
              <a:rPr lang="en-US" sz="3400" dirty="0"/>
              <a:t> Information Criterion (AIC). However, generating alignments is prone to error, and alignment quality is known to affect the quality of phylogenies. Here, we ask whether the alignment also affects finding the model that best fits the data. We generate a set of perturbed alignments for 200 protein and nucleotide datasets each from the </a:t>
            </a:r>
            <a:r>
              <a:rPr lang="en-US" sz="3400" i="1" dirty="0"/>
              <a:t>Selectome</a:t>
            </a:r>
            <a:r>
              <a:rPr lang="en-US" sz="3400" dirty="0"/>
              <a:t> database and analyze whether the best-fitting model is consistent for all alignment versions. We find that the alignment does have the potential to affect model selection, such that different models are identified as the best-fitting model for a given alignment version. Future work will examine how certain features of the data may further affect model selection.</a:t>
            </a:r>
          </a:p>
          <a:p>
            <a:endParaRPr lang="en-US" dirty="0"/>
          </a:p>
        </p:txBody>
      </p:sp>
      <p:sp>
        <p:nvSpPr>
          <p:cNvPr id="13" name="TextBox 12"/>
          <p:cNvSpPr txBox="1"/>
          <p:nvPr/>
        </p:nvSpPr>
        <p:spPr>
          <a:xfrm>
            <a:off x="6676291" y="5563075"/>
            <a:ext cx="4220306" cy="1209242"/>
          </a:xfrm>
          <a:prstGeom prst="rect">
            <a:avLst/>
          </a:prstGeom>
          <a:noFill/>
        </p:spPr>
        <p:txBody>
          <a:bodyPr wrap="square" rtlCol="0">
            <a:spAutoFit/>
          </a:bodyPr>
          <a:lstStyle/>
          <a:p>
            <a:r>
              <a:rPr lang="en-US"/>
              <a:t>Abstract</a:t>
            </a:r>
          </a:p>
        </p:txBody>
      </p:sp>
      <p:sp>
        <p:nvSpPr>
          <p:cNvPr id="16" name="Rectangle 15"/>
          <p:cNvSpPr/>
          <p:nvPr/>
        </p:nvSpPr>
        <p:spPr>
          <a:xfrm>
            <a:off x="805581" y="6710768"/>
            <a:ext cx="15650308" cy="84524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7177092" y="5231029"/>
            <a:ext cx="15002752" cy="144988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a:off x="17177093" y="6741798"/>
            <a:ext cx="15002751" cy="194530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p:cNvGraphicFramePr/>
          <p:nvPr>
            <p:extLst>
              <p:ext uri="{D42A27DB-BD31-4B8C-83A1-F6EECF244321}">
                <p14:modId xmlns:p14="http://schemas.microsoft.com/office/powerpoint/2010/main" val="1233132247"/>
              </p:ext>
            </p:extLst>
          </p:nvPr>
        </p:nvGraphicFramePr>
        <p:xfrm>
          <a:off x="17391012" y="6751283"/>
          <a:ext cx="15160566" cy="1408045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0" name="TextBox 19"/>
          <p:cNvSpPr txBox="1"/>
          <p:nvPr/>
        </p:nvSpPr>
        <p:spPr>
          <a:xfrm>
            <a:off x="22223185" y="5517128"/>
            <a:ext cx="4253948" cy="1209242"/>
          </a:xfrm>
          <a:prstGeom prst="rect">
            <a:avLst/>
          </a:prstGeom>
          <a:noFill/>
        </p:spPr>
        <p:txBody>
          <a:bodyPr wrap="square" rtlCol="0">
            <a:spAutoFit/>
          </a:bodyPr>
          <a:lstStyle/>
          <a:p>
            <a:pPr algn="ctr"/>
            <a:r>
              <a:rPr lang="en-US"/>
              <a:t>Methods</a:t>
            </a:r>
          </a:p>
        </p:txBody>
      </p:sp>
      <p:pic>
        <p:nvPicPr>
          <p:cNvPr id="23" name="Picture 2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62074" y="134405"/>
            <a:ext cx="6220001" cy="2332501"/>
          </a:xfrm>
          <a:prstGeom prst="rect">
            <a:avLst/>
          </a:prstGeom>
        </p:spPr>
      </p:pic>
      <p:sp>
        <p:nvSpPr>
          <p:cNvPr id="32" name="Rectangle 31"/>
          <p:cNvSpPr/>
          <p:nvPr/>
        </p:nvSpPr>
        <p:spPr>
          <a:xfrm>
            <a:off x="24099920" y="8468076"/>
            <a:ext cx="2075503" cy="3443058"/>
          </a:xfrm>
          <a:prstGeom prst="rect">
            <a:avLst/>
          </a:prstGeom>
        </p:spPr>
        <p:txBody>
          <a:bodyPr wrap="square">
            <a:spAutoFit/>
          </a:bodyPr>
          <a:lstStyle/>
          <a:p>
            <a:pPr lvl="0"/>
            <a:r>
              <a:rPr lang="en-US" dirty="0">
                <a:latin typeface="Menlo" charset="0"/>
                <a:ea typeface="Menlo" charset="0"/>
                <a:cs typeface="Menlo" charset="0"/>
              </a:rPr>
              <a:t>CAT</a:t>
            </a:r>
          </a:p>
          <a:p>
            <a:pPr lvl="0"/>
            <a:r>
              <a:rPr lang="en-US" dirty="0">
                <a:latin typeface="Menlo" charset="0"/>
                <a:ea typeface="Menlo" charset="0"/>
                <a:cs typeface="Menlo" charset="0"/>
              </a:rPr>
              <a:t>CAG</a:t>
            </a:r>
          </a:p>
          <a:p>
            <a:pPr lvl="0"/>
            <a:r>
              <a:rPr lang="en-US" dirty="0">
                <a:latin typeface="Menlo" charset="0"/>
                <a:ea typeface="Menlo" charset="0"/>
                <a:cs typeface="Menlo" charset="0"/>
              </a:rPr>
              <a:t>CT</a:t>
            </a:r>
          </a:p>
        </p:txBody>
      </p:sp>
      <p:sp>
        <p:nvSpPr>
          <p:cNvPr id="33" name="Rectangle 32"/>
          <p:cNvSpPr/>
          <p:nvPr/>
        </p:nvSpPr>
        <p:spPr>
          <a:xfrm>
            <a:off x="29755193" y="8541775"/>
            <a:ext cx="2219238" cy="1754326"/>
          </a:xfrm>
          <a:prstGeom prst="rect">
            <a:avLst/>
          </a:prstGeom>
        </p:spPr>
        <p:txBody>
          <a:bodyPr wrap="square">
            <a:spAutoFit/>
          </a:bodyPr>
          <a:lstStyle/>
          <a:p>
            <a:pPr lvl="0"/>
            <a:r>
              <a:rPr lang="en-US" sz="3600" dirty="0">
                <a:latin typeface="Menlo" charset="0"/>
                <a:ea typeface="Menlo" charset="0"/>
                <a:cs typeface="Menlo" charset="0"/>
              </a:rPr>
              <a:t>CAT-</a:t>
            </a:r>
          </a:p>
          <a:p>
            <a:pPr lvl="0"/>
            <a:r>
              <a:rPr lang="en-US" sz="3600" dirty="0">
                <a:latin typeface="Menlo" charset="0"/>
                <a:ea typeface="Menlo" charset="0"/>
                <a:cs typeface="Menlo" charset="0"/>
              </a:rPr>
              <a:t>CA-G</a:t>
            </a:r>
          </a:p>
          <a:p>
            <a:pPr lvl="0"/>
            <a:r>
              <a:rPr lang="en-US" sz="3600" dirty="0">
                <a:latin typeface="Menlo" charset="0"/>
                <a:ea typeface="Menlo" charset="0"/>
                <a:cs typeface="Menlo" charset="0"/>
              </a:rPr>
              <a:t>CT--</a:t>
            </a:r>
          </a:p>
        </p:txBody>
      </p:sp>
      <p:sp>
        <p:nvSpPr>
          <p:cNvPr id="34" name="Rectangle 33"/>
          <p:cNvSpPr/>
          <p:nvPr/>
        </p:nvSpPr>
        <p:spPr>
          <a:xfrm>
            <a:off x="29755193" y="10816432"/>
            <a:ext cx="2219238" cy="1754326"/>
          </a:xfrm>
          <a:prstGeom prst="rect">
            <a:avLst/>
          </a:prstGeom>
        </p:spPr>
        <p:txBody>
          <a:bodyPr wrap="square">
            <a:spAutoFit/>
          </a:bodyPr>
          <a:lstStyle/>
          <a:p>
            <a:pPr lvl="0"/>
            <a:r>
              <a:rPr lang="en-US" sz="3600" dirty="0">
                <a:latin typeface="Menlo" charset="0"/>
                <a:ea typeface="Menlo" charset="0"/>
                <a:cs typeface="Menlo" charset="0"/>
              </a:rPr>
              <a:t>CA-T</a:t>
            </a:r>
          </a:p>
          <a:p>
            <a:pPr lvl="0"/>
            <a:r>
              <a:rPr lang="en-US" sz="3600" dirty="0">
                <a:latin typeface="Menlo" charset="0"/>
                <a:ea typeface="Menlo" charset="0"/>
                <a:cs typeface="Menlo" charset="0"/>
              </a:rPr>
              <a:t>CAG-</a:t>
            </a:r>
          </a:p>
          <a:p>
            <a:pPr lvl="0"/>
            <a:r>
              <a:rPr lang="en-US" sz="3600" dirty="0">
                <a:latin typeface="Menlo" charset="0"/>
                <a:ea typeface="Menlo" charset="0"/>
                <a:cs typeface="Menlo" charset="0"/>
              </a:rPr>
              <a:t>C--T</a:t>
            </a:r>
          </a:p>
        </p:txBody>
      </p:sp>
      <p:sp>
        <p:nvSpPr>
          <p:cNvPr id="38" name="Right Arrow 37"/>
          <p:cNvSpPr/>
          <p:nvPr/>
        </p:nvSpPr>
        <p:spPr>
          <a:xfrm rot="1393678">
            <a:off x="26973252" y="10811014"/>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17827614" y="7918768"/>
            <a:ext cx="2438400" cy="2554545"/>
          </a:xfrm>
          <a:prstGeom prst="rect">
            <a:avLst/>
          </a:prstGeom>
          <a:noFill/>
        </p:spPr>
        <p:txBody>
          <a:bodyPr wrap="square" rtlCol="0">
            <a:spAutoFit/>
          </a:bodyPr>
          <a:lstStyle/>
          <a:p>
            <a:pPr algn="ctr"/>
            <a:r>
              <a:rPr lang="en-US" sz="4000" dirty="0"/>
              <a:t>Collect Selectome Sequence Datasets</a:t>
            </a:r>
          </a:p>
        </p:txBody>
      </p:sp>
      <p:sp>
        <p:nvSpPr>
          <p:cNvPr id="40" name="TextBox 39"/>
          <p:cNvSpPr txBox="1"/>
          <p:nvPr/>
        </p:nvSpPr>
        <p:spPr>
          <a:xfrm>
            <a:off x="24426967" y="7232088"/>
            <a:ext cx="6879121" cy="1323439"/>
          </a:xfrm>
          <a:prstGeom prst="rect">
            <a:avLst/>
          </a:prstGeom>
          <a:noFill/>
        </p:spPr>
        <p:txBody>
          <a:bodyPr wrap="square" rtlCol="0">
            <a:spAutoFit/>
          </a:bodyPr>
          <a:lstStyle/>
          <a:p>
            <a:pPr algn="ctr"/>
            <a:r>
              <a:rPr lang="en-US" sz="4000" dirty="0"/>
              <a:t>Generate Different Alignments for Each Dataset</a:t>
            </a:r>
          </a:p>
        </p:txBody>
      </p:sp>
      <p:sp>
        <p:nvSpPr>
          <p:cNvPr id="41" name="Right Arrow 40"/>
          <p:cNvSpPr/>
          <p:nvPr/>
        </p:nvSpPr>
        <p:spPr>
          <a:xfrm rot="20573900">
            <a:off x="26862186" y="9367077"/>
            <a:ext cx="1785113" cy="3147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28560647" y="17764324"/>
            <a:ext cx="2604776" cy="1824795"/>
          </a:xfrm>
          <a:prstGeom prst="rect">
            <a:avLst/>
          </a:prstGeom>
          <a:noFill/>
        </p:spPr>
        <p:txBody>
          <a:bodyPr wrap="square" rtlCol="0">
            <a:spAutoFit/>
          </a:bodyPr>
          <a:lstStyle/>
          <a:p>
            <a:pPr algn="ctr"/>
            <a:r>
              <a:rPr lang="en-US" sz="4000" dirty="0"/>
              <a:t>Run Model Selection</a:t>
            </a:r>
            <a:r>
              <a:rPr lang="en-US" dirty="0"/>
              <a:t> </a:t>
            </a:r>
          </a:p>
        </p:txBody>
      </p:sp>
      <p:sp>
        <p:nvSpPr>
          <p:cNvPr id="8" name="TextBox 7"/>
          <p:cNvSpPr txBox="1"/>
          <p:nvPr/>
        </p:nvSpPr>
        <p:spPr>
          <a:xfrm>
            <a:off x="736502" y="43149347"/>
            <a:ext cx="15492491" cy="707886"/>
          </a:xfrm>
          <a:prstGeom prst="rect">
            <a:avLst/>
          </a:prstGeom>
          <a:noFill/>
        </p:spPr>
        <p:txBody>
          <a:bodyPr wrap="square" rtlCol="0">
            <a:spAutoFit/>
          </a:bodyPr>
          <a:lstStyle/>
          <a:p>
            <a:r>
              <a:rPr lang="en-US" sz="4000" dirty="0"/>
              <a:t>Figure 1. 200 Amino Acid Datasets with 50 alignments per dataset</a:t>
            </a:r>
          </a:p>
        </p:txBody>
      </p:sp>
      <p:sp>
        <p:nvSpPr>
          <p:cNvPr id="12" name="Rectangle 11"/>
          <p:cNvSpPr/>
          <p:nvPr/>
        </p:nvSpPr>
        <p:spPr>
          <a:xfrm>
            <a:off x="1022977" y="15497982"/>
            <a:ext cx="15002752" cy="61027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7271452" y="27353534"/>
            <a:ext cx="15002752" cy="20452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7115439" y="15953140"/>
            <a:ext cx="7758926" cy="6324808"/>
          </a:xfrm>
          <a:prstGeom prst="rect">
            <a:avLst/>
          </a:prstGeom>
          <a:noFill/>
        </p:spPr>
        <p:txBody>
          <a:bodyPr wrap="square" rtlCol="0">
            <a:spAutoFit/>
          </a:bodyPr>
          <a:lstStyle/>
          <a:p>
            <a:pPr algn="ctr"/>
            <a:r>
              <a:rPr lang="en-US" sz="5000" i="1" dirty="0"/>
              <a:t>What is Information Criteria?</a:t>
            </a:r>
          </a:p>
          <a:p>
            <a:pPr marL="571500" indent="-571500">
              <a:buFont typeface="Arial" charset="0"/>
              <a:buChar char="•"/>
            </a:pPr>
            <a:r>
              <a:rPr lang="en-US" sz="4500" dirty="0"/>
              <a:t>AIC, </a:t>
            </a:r>
            <a:r>
              <a:rPr lang="en-US" sz="4500" dirty="0" err="1"/>
              <a:t>AICc</a:t>
            </a:r>
            <a:r>
              <a:rPr lang="en-US" sz="4500" dirty="0"/>
              <a:t>, BIC  measure a model’s goodness of fit to the data</a:t>
            </a:r>
          </a:p>
          <a:p>
            <a:pPr marL="571500" indent="-571500">
              <a:buFont typeface="Arial" charset="0"/>
              <a:buChar char="•"/>
            </a:pPr>
            <a:r>
              <a:rPr lang="en-US" sz="4500" dirty="0"/>
              <a:t>Lowest score is best fitting</a:t>
            </a:r>
          </a:p>
          <a:p>
            <a:pPr marL="571500" indent="-571500">
              <a:buFont typeface="Arial" charset="0"/>
              <a:buChar char="•"/>
            </a:pPr>
            <a:r>
              <a:rPr lang="en-US" sz="4500" dirty="0"/>
              <a:t>Different Information Criterion based on different statistical formulas</a:t>
            </a:r>
          </a:p>
          <a:p>
            <a:pPr marL="571500" indent="-571500">
              <a:buFont typeface="Arial" charset="0"/>
              <a:buChar char="•"/>
            </a:pPr>
            <a:endParaRPr lang="en-US" sz="4000" dirty="0"/>
          </a:p>
        </p:txBody>
      </p:sp>
      <p:sp>
        <p:nvSpPr>
          <p:cNvPr id="36" name="Left Arrow 35"/>
          <p:cNvSpPr/>
          <p:nvPr/>
        </p:nvSpPr>
        <p:spPr>
          <a:xfrm rot="19145008">
            <a:off x="25002171" y="215698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eft Arrow 42"/>
          <p:cNvSpPr/>
          <p:nvPr/>
        </p:nvSpPr>
        <p:spPr>
          <a:xfrm rot="2348753">
            <a:off x="24494187" y="14853417"/>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eft Arrow 43"/>
          <p:cNvSpPr/>
          <p:nvPr/>
        </p:nvSpPr>
        <p:spPr>
          <a:xfrm>
            <a:off x="24269918" y="18267006"/>
            <a:ext cx="3103167" cy="8819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26829107" y="11813329"/>
            <a:ext cx="2981892" cy="707886"/>
          </a:xfrm>
          <a:prstGeom prst="rect">
            <a:avLst/>
          </a:prstGeom>
          <a:noFill/>
        </p:spPr>
        <p:txBody>
          <a:bodyPr wrap="square" rtlCol="0">
            <a:spAutoFit/>
          </a:bodyPr>
          <a:lstStyle/>
          <a:p>
            <a:r>
              <a:rPr lang="en-US" sz="4000" dirty="0">
                <a:latin typeface="Monaco" charset="0"/>
                <a:ea typeface="Monaco" charset="0"/>
                <a:cs typeface="Monaco" charset="0"/>
              </a:rPr>
              <a:t>(𝘹50)</a:t>
            </a:r>
          </a:p>
        </p:txBody>
      </p:sp>
      <p:pic>
        <p:nvPicPr>
          <p:cNvPr id="47" name="Picture 4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788745" y="16188505"/>
            <a:ext cx="4814391" cy="4972005"/>
          </a:xfrm>
          <a:prstGeom prst="rect">
            <a:avLst/>
          </a:prstGeom>
        </p:spPr>
      </p:pic>
      <p:sp>
        <p:nvSpPr>
          <p:cNvPr id="48" name="TextBox 47"/>
          <p:cNvSpPr txBox="1"/>
          <p:nvPr/>
        </p:nvSpPr>
        <p:spPr>
          <a:xfrm>
            <a:off x="1768168" y="15533319"/>
            <a:ext cx="6089086" cy="861774"/>
          </a:xfrm>
          <a:prstGeom prst="rect">
            <a:avLst/>
          </a:prstGeom>
          <a:noFill/>
        </p:spPr>
        <p:txBody>
          <a:bodyPr wrap="square" rtlCol="0">
            <a:spAutoFit/>
          </a:bodyPr>
          <a:lstStyle/>
          <a:p>
            <a:r>
              <a:rPr lang="en-US" sz="5000" i="1" dirty="0">
                <a:latin typeface="Calibri" charset="0"/>
                <a:ea typeface="Calibri" charset="0"/>
                <a:cs typeface="Calibri" charset="0"/>
              </a:rPr>
              <a:t>What is a Model?</a:t>
            </a:r>
          </a:p>
        </p:txBody>
      </p:sp>
      <p:sp>
        <p:nvSpPr>
          <p:cNvPr id="50" name="TextBox 49"/>
          <p:cNvSpPr txBox="1"/>
          <p:nvPr/>
        </p:nvSpPr>
        <p:spPr>
          <a:xfrm>
            <a:off x="18083073" y="43033575"/>
            <a:ext cx="15109999" cy="707886"/>
          </a:xfrm>
          <a:prstGeom prst="rect">
            <a:avLst/>
          </a:prstGeom>
          <a:noFill/>
        </p:spPr>
        <p:txBody>
          <a:bodyPr wrap="square" rtlCol="0">
            <a:spAutoFit/>
          </a:bodyPr>
          <a:lstStyle/>
          <a:p>
            <a:r>
              <a:rPr lang="en-US" sz="4000" dirty="0"/>
              <a:t>Figure 2. 200 Nucleotide Datasets with 50 alignments per dataset </a:t>
            </a:r>
          </a:p>
        </p:txBody>
      </p:sp>
      <p:sp>
        <p:nvSpPr>
          <p:cNvPr id="51" name="Rectangle 50"/>
          <p:cNvSpPr/>
          <p:nvPr/>
        </p:nvSpPr>
        <p:spPr>
          <a:xfrm>
            <a:off x="692207" y="22517259"/>
            <a:ext cx="15002752" cy="6858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664628" y="30202070"/>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Protein Model Selection</a:t>
            </a:r>
          </a:p>
        </p:txBody>
      </p:sp>
      <p:sp>
        <p:nvSpPr>
          <p:cNvPr id="53" name="Rectangle 52"/>
          <p:cNvSpPr/>
          <p:nvPr/>
        </p:nvSpPr>
        <p:spPr>
          <a:xfrm>
            <a:off x="16860348" y="31031037"/>
            <a:ext cx="15636240" cy="118157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16890278" y="30272541"/>
            <a:ext cx="15636240" cy="990537"/>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Nucleotide Model Selection</a:t>
            </a:r>
          </a:p>
        </p:txBody>
      </p:sp>
      <p:sp>
        <p:nvSpPr>
          <p:cNvPr id="62" name="Rectangle 61"/>
          <p:cNvSpPr/>
          <p:nvPr/>
        </p:nvSpPr>
        <p:spPr>
          <a:xfrm>
            <a:off x="679117" y="31222039"/>
            <a:ext cx="15690472" cy="119273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92208" y="21917234"/>
            <a:ext cx="15002752" cy="1390962"/>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Conclusions</a:t>
            </a:r>
          </a:p>
        </p:txBody>
      </p:sp>
      <p:sp>
        <p:nvSpPr>
          <p:cNvPr id="66" name="Rectangle 65"/>
          <p:cNvSpPr/>
          <p:nvPr/>
        </p:nvSpPr>
        <p:spPr>
          <a:xfrm>
            <a:off x="17235552" y="26418344"/>
            <a:ext cx="14974138" cy="102512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References</a:t>
            </a:r>
          </a:p>
        </p:txBody>
      </p:sp>
      <p:sp>
        <p:nvSpPr>
          <p:cNvPr id="68" name="TextBox 67"/>
          <p:cNvSpPr txBox="1"/>
          <p:nvPr/>
        </p:nvSpPr>
        <p:spPr>
          <a:xfrm>
            <a:off x="17393331" y="27578618"/>
            <a:ext cx="14820505" cy="2400657"/>
          </a:xfrm>
          <a:prstGeom prst="rect">
            <a:avLst/>
          </a:prstGeom>
          <a:noFill/>
        </p:spPr>
        <p:txBody>
          <a:bodyPr wrap="square" rtlCol="0">
            <a:spAutoFit/>
          </a:bodyPr>
          <a:lstStyle/>
          <a:p>
            <a:r>
              <a:rPr lang="en-US" sz="2000" dirty="0"/>
              <a:t>1. </a:t>
            </a:r>
            <a:r>
              <a:rPr lang="en-US" sz="2000" dirty="0" err="1"/>
              <a:t>Proux</a:t>
            </a:r>
            <a:r>
              <a:rPr lang="en-US" sz="2000" dirty="0"/>
              <a:t> E, </a:t>
            </a:r>
            <a:r>
              <a:rPr lang="en-US" sz="2000" dirty="0" err="1"/>
              <a:t>Studer</a:t>
            </a:r>
            <a:r>
              <a:rPr lang="en-US" sz="2000" dirty="0"/>
              <a:t> RA, Moretti S, Robinson-</a:t>
            </a:r>
            <a:r>
              <a:rPr lang="en-US" sz="2000" dirty="0" err="1"/>
              <a:t>Rechavi</a:t>
            </a:r>
            <a:r>
              <a:rPr lang="en-US" sz="2000" dirty="0"/>
              <a:t> M. </a:t>
            </a:r>
            <a:r>
              <a:rPr lang="en-US" sz="2000" dirty="0" err="1"/>
              <a:t>Selectome</a:t>
            </a:r>
            <a:r>
              <a:rPr lang="en-US" sz="2000" dirty="0"/>
              <a:t>: a database of positive selection. </a:t>
            </a:r>
            <a:r>
              <a:rPr lang="en-US" sz="2000" i="1" dirty="0"/>
              <a:t>Nucleic Acids Res</a:t>
            </a:r>
            <a:r>
              <a:rPr lang="en-US" sz="2000" dirty="0"/>
              <a:t>. 2009;37(Database issue):D404–D407. doi:10.1093/</a:t>
            </a:r>
            <a:r>
              <a:rPr lang="en-US" sz="2000" dirty="0" err="1"/>
              <a:t>nar</a:t>
            </a:r>
            <a:r>
              <a:rPr lang="en-US" sz="2000" dirty="0"/>
              <a:t>/gkn768 2. L.-T. Nguyen, H.A. Schmidt, A. von </a:t>
            </a:r>
            <a:r>
              <a:rPr lang="en-US" sz="2000" dirty="0" err="1"/>
              <a:t>Haeseler</a:t>
            </a:r>
            <a:r>
              <a:rPr lang="en-US" sz="2000" dirty="0"/>
              <a:t>, B.Q. Minh (2015) IQ-TREE: A fast and effective stochastic algorithm for estimating maximum likelihood phylogenies.. </a:t>
            </a:r>
            <a:r>
              <a:rPr lang="en-US" sz="2000" i="1" dirty="0"/>
              <a:t>Mol. Biol. </a:t>
            </a:r>
            <a:r>
              <a:rPr lang="en-US" sz="2000" i="1" dirty="0" err="1"/>
              <a:t>Evol</a:t>
            </a:r>
            <a:r>
              <a:rPr lang="en-US" sz="2000" i="1" dirty="0"/>
              <a:t>.</a:t>
            </a:r>
            <a:r>
              <a:rPr lang="en-US" sz="2000" dirty="0"/>
              <a:t>, 32:268-274. </a:t>
            </a:r>
            <a:r>
              <a:rPr lang="en-US" sz="2000" dirty="0">
                <a:hlinkClick r:id="rId14"/>
              </a:rPr>
              <a:t>https://doi.org/10.1093/molbev/msu300</a:t>
            </a:r>
            <a:r>
              <a:rPr lang="en-US" sz="2000" dirty="0"/>
              <a:t> 3. </a:t>
            </a:r>
            <a:r>
              <a:rPr lang="en-US" sz="2000" dirty="0" err="1"/>
              <a:t>Sela</a:t>
            </a:r>
            <a:r>
              <a:rPr lang="en-US" sz="2000" dirty="0"/>
              <a:t> I, Ashkenazy H, </a:t>
            </a:r>
            <a:r>
              <a:rPr lang="en-US" sz="2000" dirty="0" err="1"/>
              <a:t>Katoh</a:t>
            </a:r>
            <a:r>
              <a:rPr lang="en-US" sz="2000" dirty="0"/>
              <a:t> K, </a:t>
            </a:r>
            <a:r>
              <a:rPr lang="en-US" sz="2000" dirty="0" err="1"/>
              <a:t>Pupko</a:t>
            </a:r>
            <a:r>
              <a:rPr lang="en-US" sz="2000" dirty="0"/>
              <a:t> T. GUIDANCE2: accurate detection of unreliable alignment regions accounting for the uncertainty of multiple parameters. </a:t>
            </a:r>
            <a:r>
              <a:rPr lang="en-US" sz="2000" i="1" dirty="0"/>
              <a:t>Nucleic Acids Res</a:t>
            </a:r>
            <a:r>
              <a:rPr lang="en-US" sz="2000" dirty="0"/>
              <a:t>. 2015;43(W1):W7–W14. doi:10.1093/</a:t>
            </a:r>
            <a:r>
              <a:rPr lang="en-US" sz="2000" dirty="0" err="1"/>
              <a:t>nar</a:t>
            </a:r>
            <a:r>
              <a:rPr lang="en-US" sz="2000" dirty="0"/>
              <a:t>/gkv318 4. </a:t>
            </a:r>
            <a:r>
              <a:rPr lang="en-US" sz="2000" dirty="0" err="1"/>
              <a:t>Spielman</a:t>
            </a:r>
            <a:r>
              <a:rPr lang="en-US" sz="2000" dirty="0"/>
              <a:t> SJ, Dawson ET, Wilke CO. Limited utility of residue masking for positive-selection inference. </a:t>
            </a:r>
            <a:r>
              <a:rPr lang="en-US" sz="2000" i="1" dirty="0" err="1"/>
              <a:t>Mol</a:t>
            </a:r>
            <a:r>
              <a:rPr lang="en-US" sz="2000" i="1" dirty="0"/>
              <a:t> </a:t>
            </a:r>
            <a:r>
              <a:rPr lang="en-US" sz="2000" i="1" dirty="0" err="1"/>
              <a:t>Biol</a:t>
            </a:r>
            <a:r>
              <a:rPr lang="en-US" sz="2000" i="1" dirty="0"/>
              <a:t> </a:t>
            </a:r>
            <a:r>
              <a:rPr lang="en-US" sz="2000" i="1" dirty="0" err="1"/>
              <a:t>Evol</a:t>
            </a:r>
            <a:r>
              <a:rPr lang="en-US" sz="2000" dirty="0"/>
              <a:t>. 2014;31(9):2496–2500. doi:10.1093/</a:t>
            </a:r>
            <a:r>
              <a:rPr lang="en-US" sz="2000" dirty="0" err="1"/>
              <a:t>molbev</a:t>
            </a:r>
            <a:r>
              <a:rPr lang="en-US" sz="2000" dirty="0"/>
              <a:t>/msu183</a:t>
            </a:r>
          </a:p>
          <a:p>
            <a:endParaRPr lang="en-US" sz="3000" dirty="0"/>
          </a:p>
        </p:txBody>
      </p:sp>
      <p:sp>
        <p:nvSpPr>
          <p:cNvPr id="69" name="TextBox 68"/>
          <p:cNvSpPr txBox="1"/>
          <p:nvPr/>
        </p:nvSpPr>
        <p:spPr>
          <a:xfrm>
            <a:off x="1022977" y="23490402"/>
            <a:ext cx="13947786" cy="8556188"/>
          </a:xfrm>
          <a:prstGeom prst="rect">
            <a:avLst/>
          </a:prstGeom>
          <a:noFill/>
        </p:spPr>
        <p:txBody>
          <a:bodyPr wrap="square" rtlCol="0">
            <a:spAutoFit/>
          </a:bodyPr>
          <a:lstStyle/>
          <a:p>
            <a:pPr marL="1143000" indent="-1143000">
              <a:buFont typeface="Arial" charset="0"/>
              <a:buChar char="•"/>
            </a:pPr>
            <a:r>
              <a:rPr lang="en-US" sz="5000" dirty="0"/>
              <a:t>Multiple models can be determined as best fitting</a:t>
            </a:r>
          </a:p>
          <a:p>
            <a:pPr marL="1143000" indent="-1143000">
              <a:buFont typeface="Arial" charset="0"/>
              <a:buChar char="•"/>
            </a:pPr>
            <a:r>
              <a:rPr lang="en-US" sz="5000" dirty="0"/>
              <a:t>Highest number of multiple best-fitting models found is 7</a:t>
            </a:r>
          </a:p>
          <a:p>
            <a:pPr marL="1143000" indent="-1143000">
              <a:buFont typeface="Arial" charset="0"/>
              <a:buChar char="•"/>
            </a:pPr>
            <a:r>
              <a:rPr lang="en-US" sz="5000" dirty="0"/>
              <a:t>Different Information Criteria favors different models</a:t>
            </a:r>
          </a:p>
          <a:p>
            <a:pPr marL="1143000" indent="-1143000">
              <a:buFont typeface="Arial" charset="0"/>
              <a:buChar char="•"/>
            </a:pPr>
            <a:endParaRPr lang="en-US" sz="5000" dirty="0"/>
          </a:p>
          <a:p>
            <a:pPr marL="1143000" indent="-1143000">
              <a:buFont typeface="Arial" charset="0"/>
              <a:buChar char="•"/>
            </a:pPr>
            <a:endParaRPr lang="en-US" sz="5000" dirty="0"/>
          </a:p>
          <a:p>
            <a:pPr marL="1143000" indent="-1143000">
              <a:buFont typeface="Arial" charset="0"/>
              <a:buChar char="•"/>
            </a:pPr>
            <a:endParaRPr lang="en-US" sz="5000" dirty="0"/>
          </a:p>
          <a:p>
            <a:pPr marL="1143000" indent="-1143000">
              <a:buFont typeface="Arial" charset="0"/>
              <a:buChar char="•"/>
            </a:pPr>
            <a:endParaRPr lang="en-US" sz="5000" dirty="0"/>
          </a:p>
          <a:p>
            <a:pPr marL="1143000" indent="-1143000">
              <a:buFont typeface="Arial" charset="0"/>
              <a:buChar char="•"/>
            </a:pPr>
            <a:endParaRPr lang="en-US" sz="5000" dirty="0"/>
          </a:p>
        </p:txBody>
      </p:sp>
      <p:pic>
        <p:nvPicPr>
          <p:cNvPr id="10" name="Picture 9"/>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7224317" y="16983302"/>
            <a:ext cx="6400800" cy="4572000"/>
          </a:xfrm>
          <a:prstGeom prst="rect">
            <a:avLst/>
          </a:prstGeom>
        </p:spPr>
      </p:pic>
      <p:pic>
        <p:nvPicPr>
          <p:cNvPr id="11" name="Picture 1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7340265" y="12601251"/>
            <a:ext cx="6400800" cy="4572000"/>
          </a:xfrm>
          <a:prstGeom prst="rect">
            <a:avLst/>
          </a:prstGeom>
        </p:spPr>
      </p:pic>
    </p:spTree>
    <p:extLst>
      <p:ext uri="{BB962C8B-B14F-4D97-AF65-F5344CB8AC3E}">
        <p14:creationId xmlns:p14="http://schemas.microsoft.com/office/powerpoint/2010/main" val="5038865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3640</TotalTime>
  <Words>1305</Words>
  <Application>Microsoft Macintosh PowerPoint</Application>
  <PresentationFormat>Custom</PresentationFormat>
  <Paragraphs>143</Paragraphs>
  <Slides>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Calibri</vt:lpstr>
      <vt:lpstr>Calibri Light</vt:lpstr>
      <vt:lpstr>Menlo</vt:lpstr>
      <vt:lpstr>Monaco</vt:lpstr>
      <vt:lpstr>Arial</vt:lpstr>
      <vt:lpstr>Office Theme</vt:lpstr>
      <vt:lpstr>Alignment Quality Can Have An Effect on Phylogenetic Model Selection</vt:lpstr>
      <vt:lpstr>Phylogenetic Model Selection is Sensitive to Alignment Quality</vt:lpstr>
      <vt:lpstr>Alignment Quality Can Have An Effect on Phylogenetic Model Selection</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Molly.Miraglia142</dc:creator>
  <cp:lastModifiedBy>Molly.Miraglia142</cp:lastModifiedBy>
  <cp:revision>111</cp:revision>
  <dcterms:created xsi:type="dcterms:W3CDTF">2019-07-15T17:06:01Z</dcterms:created>
  <dcterms:modified xsi:type="dcterms:W3CDTF">2019-07-24T17:33:12Z</dcterms:modified>
</cp:coreProperties>
</file>

<file path=docProps/thumbnail.jpeg>
</file>